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113"/>
  </p:notesMasterIdLst>
  <p:sldIdLst>
    <p:sldId id="256" r:id="rId2"/>
    <p:sldId id="363" r:id="rId3"/>
    <p:sldId id="385" r:id="rId4"/>
    <p:sldId id="304" r:id="rId5"/>
    <p:sldId id="301" r:id="rId6"/>
    <p:sldId id="367" r:id="rId7"/>
    <p:sldId id="272" r:id="rId8"/>
    <p:sldId id="263" r:id="rId9"/>
    <p:sldId id="336" r:id="rId10"/>
    <p:sldId id="343" r:id="rId11"/>
    <p:sldId id="323" r:id="rId12"/>
    <p:sldId id="324" r:id="rId13"/>
    <p:sldId id="327" r:id="rId14"/>
    <p:sldId id="264" r:id="rId15"/>
    <p:sldId id="300" r:id="rId16"/>
    <p:sldId id="333" r:id="rId17"/>
    <p:sldId id="296" r:id="rId18"/>
    <p:sldId id="355" r:id="rId19"/>
    <p:sldId id="329" r:id="rId20"/>
    <p:sldId id="277" r:id="rId21"/>
    <p:sldId id="307" r:id="rId22"/>
    <p:sldId id="322" r:id="rId23"/>
    <p:sldId id="295" r:id="rId24"/>
    <p:sldId id="276" r:id="rId25"/>
    <p:sldId id="334" r:id="rId26"/>
    <p:sldId id="268" r:id="rId27"/>
    <p:sldId id="270" r:id="rId28"/>
    <p:sldId id="279" r:id="rId29"/>
    <p:sldId id="293" r:id="rId30"/>
    <p:sldId id="328" r:id="rId31"/>
    <p:sldId id="309" r:id="rId32"/>
    <p:sldId id="310" r:id="rId33"/>
    <p:sldId id="284" r:id="rId34"/>
    <p:sldId id="285" r:id="rId35"/>
    <p:sldId id="305" r:id="rId36"/>
    <p:sldId id="306" r:id="rId37"/>
    <p:sldId id="344" r:id="rId38"/>
    <p:sldId id="335" r:id="rId39"/>
    <p:sldId id="354" r:id="rId40"/>
    <p:sldId id="346" r:id="rId41"/>
    <p:sldId id="345" r:id="rId42"/>
    <p:sldId id="319" r:id="rId43"/>
    <p:sldId id="364" r:id="rId44"/>
    <p:sldId id="365" r:id="rId45"/>
    <p:sldId id="308" r:id="rId46"/>
    <p:sldId id="342" r:id="rId47"/>
    <p:sldId id="372" r:id="rId48"/>
    <p:sldId id="349" r:id="rId49"/>
    <p:sldId id="350" r:id="rId50"/>
    <p:sldId id="373" r:id="rId51"/>
    <p:sldId id="302" r:id="rId52"/>
    <p:sldId id="356" r:id="rId53"/>
    <p:sldId id="347" r:id="rId54"/>
    <p:sldId id="313" r:id="rId55"/>
    <p:sldId id="326" r:id="rId56"/>
    <p:sldId id="283" r:id="rId57"/>
    <p:sldId id="266" r:id="rId58"/>
    <p:sldId id="299" r:id="rId59"/>
    <p:sldId id="281" r:id="rId60"/>
    <p:sldId id="357" r:id="rId61"/>
    <p:sldId id="318" r:id="rId62"/>
    <p:sldId id="362" r:id="rId63"/>
    <p:sldId id="371" r:id="rId64"/>
    <p:sldId id="267" r:id="rId65"/>
    <p:sldId id="288" r:id="rId66"/>
    <p:sldId id="374" r:id="rId67"/>
    <p:sldId id="331" r:id="rId68"/>
    <p:sldId id="375" r:id="rId69"/>
    <p:sldId id="376" r:id="rId70"/>
    <p:sldId id="368" r:id="rId71"/>
    <p:sldId id="261" r:id="rId72"/>
    <p:sldId id="369" r:id="rId73"/>
    <p:sldId id="259" r:id="rId74"/>
    <p:sldId id="260" r:id="rId75"/>
    <p:sldId id="289" r:id="rId76"/>
    <p:sldId id="370" r:id="rId77"/>
    <p:sldId id="311" r:id="rId78"/>
    <p:sldId id="317" r:id="rId79"/>
    <p:sldId id="290" r:id="rId80"/>
    <p:sldId id="325" r:id="rId81"/>
    <p:sldId id="383" r:id="rId82"/>
    <p:sldId id="315" r:id="rId83"/>
    <p:sldId id="384" r:id="rId84"/>
    <p:sldId id="321" r:id="rId85"/>
    <p:sldId id="275" r:id="rId86"/>
    <p:sldId id="287" r:id="rId87"/>
    <p:sldId id="294" r:id="rId88"/>
    <p:sldId id="312" r:id="rId89"/>
    <p:sldId id="340" r:id="rId90"/>
    <p:sldId id="358" r:id="rId91"/>
    <p:sldId id="377" r:id="rId92"/>
    <p:sldId id="353" r:id="rId93"/>
    <p:sldId id="338" r:id="rId94"/>
    <p:sldId id="292" r:id="rId95"/>
    <p:sldId id="378" r:id="rId96"/>
    <p:sldId id="286" r:id="rId97"/>
    <p:sldId id="379" r:id="rId98"/>
    <p:sldId id="351" r:id="rId99"/>
    <p:sldId id="298" r:id="rId100"/>
    <p:sldId id="359" r:id="rId101"/>
    <p:sldId id="352" r:id="rId102"/>
    <p:sldId id="381" r:id="rId103"/>
    <p:sldId id="314" r:id="rId104"/>
    <p:sldId id="348" r:id="rId105"/>
    <p:sldId id="361" r:id="rId106"/>
    <p:sldId id="262" r:id="rId107"/>
    <p:sldId id="265" r:id="rId108"/>
    <p:sldId id="382" r:id="rId109"/>
    <p:sldId id="360" r:id="rId110"/>
    <p:sldId id="341" r:id="rId111"/>
    <p:sldId id="380" r:id="rId112"/>
  </p:sldIdLst>
  <p:sldSz cx="9144000" cy="6858000" type="screen4x3"/>
  <p:notesSz cx="6858000" cy="9144000"/>
  <p:custShowLst>
    <p:custShow name="Custom Show 1" id="0">
      <p:sldLst>
        <p:sld r:id="rId2"/>
        <p:sld r:id="rId17"/>
        <p:sld r:id="rId19"/>
        <p:sld r:id="rId20"/>
        <p:sld r:id="rId24"/>
        <p:sld r:id="rId30"/>
        <p:sld r:id="rId34"/>
        <p:sld r:id="rId35"/>
        <p:sld r:id="rId36"/>
        <p:sld r:id="rId37"/>
        <p:sld r:id="rId39"/>
        <p:sld r:id="rId40"/>
        <p:sld r:id="rId43"/>
        <p:sld r:id="rId47"/>
        <p:sld r:id="rId49"/>
        <p:sld r:id="rId50"/>
        <p:sld r:id="rId52"/>
        <p:sld r:id="rId54"/>
        <p:sld r:id="rId55"/>
        <p:sld r:id="rId60"/>
        <p:sld r:id="rId66"/>
        <p:sld r:id="rId68"/>
        <p:sld r:id="rId75"/>
        <p:sld r:id="rId76"/>
        <p:sld r:id="rId78"/>
        <p:sld r:id="rId79"/>
        <p:sld r:id="rId85"/>
        <p:sld r:id="rId100"/>
        <p:sld r:id="rId101"/>
        <p:sld r:id="rId102"/>
        <p:sld r:id="rId104"/>
        <p:sld r:id="rId105"/>
        <p:sld r:id="rId106"/>
        <p:sld r:id="rId107"/>
        <p:sld r:id="rId108"/>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8251" autoAdjust="0"/>
    <p:restoredTop sz="94676" autoAdjust="0"/>
  </p:normalViewPr>
  <p:slideViewPr>
    <p:cSldViewPr>
      <p:cViewPr varScale="1">
        <p:scale>
          <a:sx n="107" d="100"/>
          <a:sy n="107" d="100"/>
        </p:scale>
        <p:origin x="-990"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73" d="100"/>
        <a:sy n="73" d="100"/>
      </p:scale>
      <p:origin x="0" y="0"/>
    </p:cViewPr>
  </p:sorterViewPr>
  <p:notesViewPr>
    <p:cSldViewPr>
      <p:cViewPr varScale="1">
        <p:scale>
          <a:sx n="68" d="100"/>
          <a:sy n="68" d="100"/>
        </p:scale>
        <p:origin x="-3234" y="-11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D04206-01EC-4F5F-A935-1E23CB728C57}" type="datetimeFigureOut">
              <a:rPr lang="en-US" smtClean="0"/>
              <a:t>9/6/2013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8AF4B3-827A-4E6F-A799-9070ED612034}" type="slidenum">
              <a:rPr lang="en-US" smtClean="0"/>
              <a:t>‹#›</a:t>
            </a:fld>
            <a:endParaRPr lang="en-US" dirty="0"/>
          </a:p>
        </p:txBody>
      </p:sp>
    </p:spTree>
    <p:extLst>
      <p:ext uri="{BB962C8B-B14F-4D97-AF65-F5344CB8AC3E}">
        <p14:creationId xmlns:p14="http://schemas.microsoft.com/office/powerpoint/2010/main" val="3524820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8AF4B3-827A-4E6F-A799-9070ED612034}" type="slidenum">
              <a:rPr lang="en-US" smtClean="0"/>
              <a:t>1</a:t>
            </a:fld>
            <a:endParaRPr lang="en-US" dirty="0"/>
          </a:p>
        </p:txBody>
      </p:sp>
    </p:spTree>
    <p:extLst>
      <p:ext uri="{BB962C8B-B14F-4D97-AF65-F5344CB8AC3E}">
        <p14:creationId xmlns:p14="http://schemas.microsoft.com/office/powerpoint/2010/main" val="137907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8AF4B3-827A-4E6F-A799-9070ED612034}" type="slidenum">
              <a:rPr lang="en-US" smtClean="0"/>
              <a:t>4</a:t>
            </a:fld>
            <a:endParaRPr lang="en-US" dirty="0"/>
          </a:p>
        </p:txBody>
      </p:sp>
    </p:spTree>
    <p:extLst>
      <p:ext uri="{BB962C8B-B14F-4D97-AF65-F5344CB8AC3E}">
        <p14:creationId xmlns:p14="http://schemas.microsoft.com/office/powerpoint/2010/main" val="2541072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John</a:t>
            </a:r>
            <a:r>
              <a:rPr lang="en-US" baseline="0" dirty="0" smtClean="0"/>
              <a:t> Denton sold the house to the Historic Halifax Restoration Association to be moved to Halifax and to be called the Bradford-Denton House.</a:t>
            </a:r>
            <a:endParaRPr lang="en-US" dirty="0"/>
          </a:p>
        </p:txBody>
      </p:sp>
      <p:sp>
        <p:nvSpPr>
          <p:cNvPr id="4" name="Slide Number Placeholder 3"/>
          <p:cNvSpPr>
            <a:spLocks noGrp="1"/>
          </p:cNvSpPr>
          <p:nvPr>
            <p:ph type="sldNum" sz="quarter" idx="10"/>
          </p:nvPr>
        </p:nvSpPr>
        <p:spPr/>
        <p:txBody>
          <a:bodyPr/>
          <a:lstStyle/>
          <a:p>
            <a:fld id="{348AF4B3-827A-4E6F-A799-9070ED612034}" type="slidenum">
              <a:rPr lang="en-US" smtClean="0"/>
              <a:t>35</a:t>
            </a:fld>
            <a:endParaRPr lang="en-US" dirty="0"/>
          </a:p>
        </p:txBody>
      </p:sp>
    </p:spTree>
    <p:extLst>
      <p:ext uri="{BB962C8B-B14F-4D97-AF65-F5344CB8AC3E}">
        <p14:creationId xmlns:p14="http://schemas.microsoft.com/office/powerpoint/2010/main" val="2265975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8AF4B3-827A-4E6F-A799-9070ED612034}" type="slidenum">
              <a:rPr lang="en-US" smtClean="0"/>
              <a:t>56</a:t>
            </a:fld>
            <a:endParaRPr lang="en-US" dirty="0"/>
          </a:p>
        </p:txBody>
      </p:sp>
    </p:spTree>
    <p:extLst>
      <p:ext uri="{BB962C8B-B14F-4D97-AF65-F5344CB8AC3E}">
        <p14:creationId xmlns:p14="http://schemas.microsoft.com/office/powerpoint/2010/main" val="3019514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8AF4B3-827A-4E6F-A799-9070ED612034}" type="slidenum">
              <a:rPr lang="en-US" smtClean="0"/>
              <a:t>71</a:t>
            </a:fld>
            <a:endParaRPr lang="en-US" dirty="0"/>
          </a:p>
        </p:txBody>
      </p:sp>
    </p:spTree>
    <p:extLst>
      <p:ext uri="{BB962C8B-B14F-4D97-AF65-F5344CB8AC3E}">
        <p14:creationId xmlns:p14="http://schemas.microsoft.com/office/powerpoint/2010/main" val="2062405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B44378A-788B-4EB0-9C73-C104203A1EB3}" type="datetimeFigureOut">
              <a:rPr lang="en-US" smtClean="0"/>
              <a:t>9/6/2013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3DC4AE-A71D-416F-88D0-70E66B3784DE}"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44378A-788B-4EB0-9C73-C104203A1EB3}" type="datetimeFigureOut">
              <a:rPr lang="en-US" smtClean="0"/>
              <a:t>9/6/2013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3DC4AE-A71D-416F-88D0-70E66B3784DE}"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44378A-788B-4EB0-9C73-C104203A1EB3}" type="datetimeFigureOut">
              <a:rPr lang="en-US" smtClean="0"/>
              <a:t>9/6/2013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3DC4AE-A71D-416F-88D0-70E66B3784DE}"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44378A-788B-4EB0-9C73-C104203A1EB3}" type="datetimeFigureOut">
              <a:rPr lang="en-US" smtClean="0"/>
              <a:t>9/6/2013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3DC4AE-A71D-416F-88D0-70E66B3784DE}"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44378A-788B-4EB0-9C73-C104203A1EB3}" type="datetimeFigureOut">
              <a:rPr lang="en-US" smtClean="0"/>
              <a:t>9/6/2013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3DC4AE-A71D-416F-88D0-70E66B3784DE}"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B44378A-788B-4EB0-9C73-C104203A1EB3}" type="datetimeFigureOut">
              <a:rPr lang="en-US" smtClean="0"/>
              <a:t>9/6/2013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3DC4AE-A71D-416F-88D0-70E66B3784DE}"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B44378A-788B-4EB0-9C73-C104203A1EB3}" type="datetimeFigureOut">
              <a:rPr lang="en-US" smtClean="0"/>
              <a:t>9/6/2013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B3DC4AE-A71D-416F-88D0-70E66B3784DE}"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44378A-788B-4EB0-9C73-C104203A1EB3}" type="datetimeFigureOut">
              <a:rPr lang="en-US" smtClean="0"/>
              <a:t>9/6/2013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B3DC4AE-A71D-416F-88D0-70E66B3784DE}"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44378A-788B-4EB0-9C73-C104203A1EB3}" type="datetimeFigureOut">
              <a:rPr lang="en-US" smtClean="0"/>
              <a:t>9/6/2013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B3DC4AE-A71D-416F-88D0-70E66B3784DE}"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44378A-788B-4EB0-9C73-C104203A1EB3}" type="datetimeFigureOut">
              <a:rPr lang="en-US" smtClean="0"/>
              <a:t>9/6/2013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3DC4AE-A71D-416F-88D0-70E66B3784DE}" type="slidenum">
              <a:rPr lang="en-US" smtClean="0"/>
              <a:t>‹#›</a:t>
            </a:fld>
            <a:endParaRPr lang="en-US" dirty="0"/>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4B44378A-788B-4EB0-9C73-C104203A1EB3}" type="datetimeFigureOut">
              <a:rPr lang="en-US" smtClean="0"/>
              <a:t>9/6/2013</a:t>
            </a:fld>
            <a:endParaRPr lang="en-US" dirty="0"/>
          </a:p>
        </p:txBody>
      </p:sp>
      <p:sp>
        <p:nvSpPr>
          <p:cNvPr id="9" name="Slide Number Placeholder 8"/>
          <p:cNvSpPr>
            <a:spLocks noGrp="1"/>
          </p:cNvSpPr>
          <p:nvPr>
            <p:ph type="sldNum" sz="quarter" idx="11"/>
          </p:nvPr>
        </p:nvSpPr>
        <p:spPr/>
        <p:txBody>
          <a:bodyPr/>
          <a:lstStyle/>
          <a:p>
            <a:fld id="{0B3DC4AE-A71D-416F-88D0-70E66B3784DE}" type="slidenum">
              <a:rPr lang="en-US" smtClean="0"/>
              <a:t>‹#›</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0B3DC4AE-A71D-416F-88D0-70E66B3784DE}" type="slidenum">
              <a:rPr lang="en-US" smtClean="0"/>
              <a:t>‹#›</a:t>
            </a:fld>
            <a:endParaRPr lang="en-US"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4B44378A-788B-4EB0-9C73-C104203A1EB3}" type="datetimeFigureOut">
              <a:rPr lang="en-US" smtClean="0"/>
              <a:t>9/6/2013</a:t>
            </a:fld>
            <a:endParaRPr lang="en-US" dirty="0"/>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71.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91.gif"/><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image" Target="../media/image98.gi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00"/>
            <a:ext cx="7543800" cy="3813175"/>
          </a:xfrm>
          <a:solidFill>
            <a:schemeClr val="tx2">
              <a:lumMod val="50000"/>
            </a:schemeClr>
          </a:solidFill>
        </p:spPr>
        <p:txBody>
          <a:bodyPr>
            <a:normAutofit fontScale="90000"/>
          </a:bodyPr>
          <a:lstStyle/>
          <a:p>
            <a:pPr algn="ctr"/>
            <a:r>
              <a:rPr lang="en-US" dirty="0" smtClean="0">
                <a:solidFill>
                  <a:srgbClr val="FF0000"/>
                </a:solidFill>
              </a:rPr>
              <a:t>BRANCH</a:t>
            </a:r>
            <a:r>
              <a:rPr lang="en-US" dirty="0" smtClean="0"/>
              <a:t> </a:t>
            </a:r>
            <a:r>
              <a:rPr lang="en-US" dirty="0" smtClean="0">
                <a:solidFill>
                  <a:srgbClr val="FF0000"/>
                </a:solidFill>
              </a:rPr>
              <a:t>and</a:t>
            </a:r>
            <a:r>
              <a:rPr lang="en-US" dirty="0" smtClean="0"/>
              <a:t> </a:t>
            </a:r>
            <a:r>
              <a:rPr lang="en-US" dirty="0" smtClean="0">
                <a:solidFill>
                  <a:srgbClr val="FF0000"/>
                </a:solidFill>
              </a:rPr>
              <a:t>BRADFORD</a:t>
            </a:r>
            <a:r>
              <a:rPr lang="en-US" dirty="0" smtClean="0"/>
              <a:t>  </a:t>
            </a:r>
            <a:r>
              <a:rPr lang="en-US" dirty="0" smtClean="0">
                <a:solidFill>
                  <a:srgbClr val="FF0000"/>
                </a:solidFill>
              </a:rPr>
              <a:t>FAMILIES</a:t>
            </a:r>
            <a:r>
              <a:rPr lang="en-US" dirty="0" smtClean="0"/>
              <a:t> </a:t>
            </a:r>
            <a:r>
              <a:rPr lang="en-US" dirty="0" smtClean="0">
                <a:solidFill>
                  <a:srgbClr val="FF0000"/>
                </a:solidFill>
              </a:rPr>
              <a:t>of</a:t>
            </a:r>
            <a:r>
              <a:rPr lang="en-US" dirty="0" smtClean="0"/>
              <a:t> </a:t>
            </a:r>
            <a:r>
              <a:rPr lang="en-US" dirty="0" smtClean="0">
                <a:solidFill>
                  <a:srgbClr val="FF0000"/>
                </a:solidFill>
              </a:rPr>
              <a:t>HALIFAX</a:t>
            </a:r>
            <a:r>
              <a:rPr lang="en-US" dirty="0" smtClean="0"/>
              <a:t> </a:t>
            </a:r>
            <a:r>
              <a:rPr lang="en-US" dirty="0" smtClean="0">
                <a:solidFill>
                  <a:srgbClr val="FF0000"/>
                </a:solidFill>
              </a:rPr>
              <a:t>COUNTY</a:t>
            </a:r>
            <a:r>
              <a:rPr lang="en-US" dirty="0" smtClean="0"/>
              <a:t>  </a:t>
            </a:r>
            <a:br>
              <a:rPr lang="en-US" dirty="0" smtClean="0"/>
            </a:br>
            <a:r>
              <a:rPr lang="en-US" dirty="0" smtClean="0">
                <a:solidFill>
                  <a:srgbClr val="FF0000"/>
                </a:solidFill>
              </a:rPr>
              <a:t>NORTH</a:t>
            </a:r>
            <a:r>
              <a:rPr lang="en-US" dirty="0" smtClean="0"/>
              <a:t> </a:t>
            </a:r>
            <a:r>
              <a:rPr lang="en-US" dirty="0" smtClean="0">
                <a:solidFill>
                  <a:srgbClr val="FF0000"/>
                </a:solidFill>
              </a:rPr>
              <a:t>CAROLINA</a:t>
            </a:r>
            <a:endParaRPr lang="en-US" dirty="0">
              <a:solidFill>
                <a:srgbClr val="FF0000"/>
              </a:solidFill>
            </a:endParaRPr>
          </a:p>
        </p:txBody>
      </p:sp>
      <p:sp>
        <p:nvSpPr>
          <p:cNvPr id="3" name="Subtitle 2"/>
          <p:cNvSpPr>
            <a:spLocks noGrp="1"/>
          </p:cNvSpPr>
          <p:nvPr>
            <p:ph type="subTitle" idx="1"/>
          </p:nvPr>
        </p:nvSpPr>
        <p:spPr>
          <a:xfrm>
            <a:off x="685800" y="4876800"/>
            <a:ext cx="7543800" cy="1143000"/>
          </a:xfrm>
          <a:solidFill>
            <a:schemeClr val="tx2">
              <a:lumMod val="50000"/>
            </a:schemeClr>
          </a:solidFill>
          <a:effectLst>
            <a:glow rad="228600">
              <a:schemeClr val="accent4">
                <a:satMod val="175000"/>
                <a:alpha val="40000"/>
              </a:schemeClr>
            </a:glow>
          </a:effectLst>
        </p:spPr>
        <p:style>
          <a:lnRef idx="2">
            <a:schemeClr val="dk1"/>
          </a:lnRef>
          <a:fillRef idx="1">
            <a:schemeClr val="lt1"/>
          </a:fillRef>
          <a:effectRef idx="0">
            <a:schemeClr val="dk1"/>
          </a:effectRef>
          <a:fontRef idx="minor">
            <a:schemeClr val="dk1"/>
          </a:fontRef>
        </p:style>
        <p:txBody>
          <a:bodyPr>
            <a:normAutofit fontScale="92500" lnSpcReduction="20000"/>
          </a:bodyPr>
          <a:lstStyle/>
          <a:p>
            <a:pPr algn="ctr"/>
            <a:r>
              <a:rPr lang="en-US" sz="2800" dirty="0" smtClean="0">
                <a:solidFill>
                  <a:srgbClr val="00B050"/>
                </a:solidFill>
              </a:rPr>
              <a:t>HALIFAX</a:t>
            </a:r>
            <a:r>
              <a:rPr lang="en-US" dirty="0" smtClean="0"/>
              <a:t>  </a:t>
            </a:r>
            <a:r>
              <a:rPr lang="en-US" sz="2600" dirty="0" smtClean="0">
                <a:solidFill>
                  <a:srgbClr val="00B050"/>
                </a:solidFill>
              </a:rPr>
              <a:t>TOWN</a:t>
            </a:r>
          </a:p>
          <a:p>
            <a:pPr algn="ctr"/>
            <a:r>
              <a:rPr lang="en-US" sz="2200" i="1" dirty="0">
                <a:solidFill>
                  <a:srgbClr val="00B050"/>
                </a:solidFill>
              </a:rPr>
              <a:t>a</a:t>
            </a:r>
            <a:r>
              <a:rPr lang="en-US" sz="2200" i="1" dirty="0" smtClean="0">
                <a:solidFill>
                  <a:srgbClr val="00B050"/>
                </a:solidFill>
              </a:rPr>
              <a:t>nd</a:t>
            </a:r>
            <a:r>
              <a:rPr lang="en-US" dirty="0" smtClean="0"/>
              <a:t> </a:t>
            </a:r>
            <a:endParaRPr lang="en-US" dirty="0" smtClean="0"/>
          </a:p>
          <a:p>
            <a:pPr algn="ctr"/>
            <a:r>
              <a:rPr lang="en-US" sz="2600" dirty="0" smtClean="0">
                <a:solidFill>
                  <a:srgbClr val="00B050"/>
                </a:solidFill>
              </a:rPr>
              <a:t>ENFIELD</a:t>
            </a:r>
            <a:r>
              <a:rPr lang="en-US" dirty="0" smtClean="0"/>
              <a:t>  </a:t>
            </a:r>
            <a:r>
              <a:rPr lang="en-US" sz="2600" dirty="0" smtClean="0">
                <a:solidFill>
                  <a:srgbClr val="00B050"/>
                </a:solidFill>
              </a:rPr>
              <a:t>OLD</a:t>
            </a:r>
            <a:r>
              <a:rPr lang="en-US" dirty="0" smtClean="0"/>
              <a:t>  </a:t>
            </a:r>
            <a:r>
              <a:rPr lang="en-US" sz="2600" dirty="0" smtClean="0">
                <a:solidFill>
                  <a:srgbClr val="00B050"/>
                </a:solidFill>
              </a:rPr>
              <a:t>COURTHOUSE</a:t>
            </a:r>
            <a:endParaRPr lang="en-US" sz="2600" dirty="0">
              <a:solidFill>
                <a:srgbClr val="00B050"/>
              </a:solidFill>
            </a:endParaRPr>
          </a:p>
        </p:txBody>
      </p:sp>
    </p:spTree>
    <p:extLst>
      <p:ext uri="{BB962C8B-B14F-4D97-AF65-F5344CB8AC3E}">
        <p14:creationId xmlns:p14="http://schemas.microsoft.com/office/powerpoint/2010/main" val="18289082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5029200"/>
            <a:ext cx="7772400" cy="533400"/>
          </a:xfrm>
        </p:spPr>
        <p:txBody>
          <a:bodyPr/>
          <a:lstStyle/>
          <a:p>
            <a:r>
              <a:rPr lang="en-US" dirty="0" smtClean="0"/>
              <a:t>“The  Grove”   home  of   Willie  Jones</a:t>
            </a:r>
            <a:endParaRPr lang="en-US" dirty="0"/>
          </a:p>
        </p:txBody>
      </p:sp>
      <p:sp>
        <p:nvSpPr>
          <p:cNvPr id="3" name="Text Placeholder 2"/>
          <p:cNvSpPr>
            <a:spLocks noGrp="1"/>
          </p:cNvSpPr>
          <p:nvPr>
            <p:ph type="body" sz="half" idx="2"/>
          </p:nvPr>
        </p:nvSpPr>
        <p:spPr>
          <a:xfrm>
            <a:off x="304799" y="5638800"/>
            <a:ext cx="7772401" cy="1066800"/>
          </a:xfrm>
        </p:spPr>
        <p:txBody>
          <a:bodyPr/>
          <a:lstStyle/>
          <a:p>
            <a:r>
              <a:rPr lang="en-US" dirty="0" smtClean="0"/>
              <a:t>   Jones was an anti-federalist </a:t>
            </a:r>
            <a:r>
              <a:rPr lang="en-US" dirty="0" smtClean="0"/>
              <a:t>who </a:t>
            </a:r>
            <a:r>
              <a:rPr lang="en-US" dirty="0" smtClean="0"/>
              <a:t>said he would greet George Washington as a gentleman and soldier but not as a president.  Lafayette visited the widow Jones here in 1825.   Local history says that John Paul Jones took the last name “Jones” from the Jones family of Halifax. </a:t>
            </a:r>
            <a:endParaRPr lang="en-US" dirty="0"/>
          </a:p>
        </p:txBody>
      </p:sp>
      <p:pic>
        <p:nvPicPr>
          <p:cNvPr id="5" name="Content Placeholder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246632" y="792289"/>
            <a:ext cx="5888736" cy="4120896"/>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816128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t>Death of General </a:t>
            </a:r>
            <a:r>
              <a:rPr lang="en-US" sz="3200" dirty="0" smtClean="0"/>
              <a:t>Lawrence O’Bryan </a:t>
            </a:r>
            <a:r>
              <a:rPr lang="en-US" sz="3200" dirty="0"/>
              <a:t>Branch</a:t>
            </a:r>
            <a:endParaRPr lang="en-US" sz="3200" dirty="0"/>
          </a:p>
        </p:txBody>
      </p:sp>
      <p:sp>
        <p:nvSpPr>
          <p:cNvPr id="3" name="Text Placeholder 2"/>
          <p:cNvSpPr>
            <a:spLocks noGrp="1"/>
          </p:cNvSpPr>
          <p:nvPr>
            <p:ph type="body" idx="1"/>
          </p:nvPr>
        </p:nvSpPr>
        <p:spPr/>
        <p:txBody>
          <a:bodyPr/>
          <a:lstStyle/>
          <a:p>
            <a:r>
              <a:rPr lang="en-US" dirty="0" smtClean="0"/>
              <a:t>Memorial cannon at the spot General Branch died.</a:t>
            </a: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16000" y="2467769"/>
            <a:ext cx="2540000" cy="33655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 name="Content Placeholder 5"/>
          <p:cNvSpPr>
            <a:spLocks noGrp="1"/>
          </p:cNvSpPr>
          <p:nvPr>
            <p:ph sz="quarter" idx="4"/>
          </p:nvPr>
        </p:nvSpPr>
        <p:spPr>
          <a:xfrm>
            <a:off x="4419600" y="1600200"/>
            <a:ext cx="3657600" cy="4525963"/>
          </a:xfrm>
        </p:spPr>
        <p:txBody>
          <a:bodyPr>
            <a:normAutofit/>
          </a:bodyPr>
          <a:lstStyle/>
          <a:p>
            <a:pPr marL="114300" indent="0" algn="ctr">
              <a:buNone/>
            </a:pPr>
            <a:r>
              <a:rPr lang="en-US" dirty="0" smtClean="0"/>
              <a:t>General Branch died at the Battle of Sharpsburg.  As he stood in conference with Generals  A. P. Hill,  </a:t>
            </a:r>
            <a:r>
              <a:rPr lang="en-US" dirty="0" err="1" smtClean="0"/>
              <a:t>Maxcy</a:t>
            </a:r>
            <a:r>
              <a:rPr lang="en-US" dirty="0" smtClean="0"/>
              <a:t> Gregg, Dorsey Pender, and James Archer,  a Union sharpshooter seeing the group fired and struck Branch killing him instantly.  Governor Branch was deeply grieved by the death of his nephew.</a:t>
            </a:r>
            <a:endParaRPr lang="en-US" dirty="0"/>
          </a:p>
        </p:txBody>
      </p:sp>
    </p:spTree>
    <p:extLst>
      <p:ext uri="{BB962C8B-B14F-4D97-AF65-F5344CB8AC3E}">
        <p14:creationId xmlns:p14="http://schemas.microsoft.com/office/powerpoint/2010/main" val="10101840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sz="2800" dirty="0" smtClean="0"/>
              <a:t>Grave of General Lawrence O’Bryan Branch</a:t>
            </a:r>
            <a:br>
              <a:rPr lang="en-US" sz="2800" dirty="0" smtClean="0"/>
            </a:br>
            <a:r>
              <a:rPr lang="en-US" sz="2800" dirty="0" smtClean="0"/>
              <a:t>Old City Cemetery, Raleigh, </a:t>
            </a:r>
            <a:r>
              <a:rPr lang="en-US" sz="2800" dirty="0" smtClean="0"/>
              <a:t>N.C.</a:t>
            </a:r>
            <a:endParaRPr lang="en-US" sz="2800" dirty="0"/>
          </a:p>
        </p:txBody>
      </p:sp>
      <p:pic>
        <p:nvPicPr>
          <p:cNvPr id="8" name="Content Placeholder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93166" y="1478999"/>
            <a:ext cx="3140634" cy="4617001"/>
          </a:xfrm>
        </p:spPr>
      </p:pic>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72000" y="1429426"/>
            <a:ext cx="3277931" cy="4696738"/>
          </a:xfrm>
        </p:spPr>
      </p:pic>
    </p:spTree>
    <p:extLst>
      <p:ext uri="{BB962C8B-B14F-4D97-AF65-F5344CB8AC3E}">
        <p14:creationId xmlns:p14="http://schemas.microsoft.com/office/powerpoint/2010/main" val="1618814833"/>
      </p:ext>
    </p:extLst>
  </p:cSld>
  <p:clrMapOvr>
    <a:masterClrMapping/>
  </p:clrMapOvr>
  <p:transition spd="slow">
    <p:wip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28600"/>
            <a:ext cx="7543800" cy="6477000"/>
          </a:xfrm>
        </p:spPr>
        <p:txBody>
          <a:bodyPr/>
          <a:lstStyle/>
          <a:p>
            <a:pPr algn="just"/>
            <a:r>
              <a:rPr lang="en-US" sz="3100" dirty="0" smtClean="0"/>
              <a:t>John Branch never fully recovered from the death of his favorite nephew </a:t>
            </a:r>
            <a:r>
              <a:rPr lang="en-US" sz="3100" dirty="0"/>
              <a:t>Lawrence  O’Bryan Branch</a:t>
            </a:r>
            <a:r>
              <a:rPr lang="en-US" sz="3100" dirty="0" smtClean="0"/>
              <a:t>.  He was directing the cutting of ice in December of 1862 when he became ill with pneumonia.  He had stated that he wanted to be buried next to his beloved wife Elizabeth Fort Branch in Pine Hill Cemetery but </a:t>
            </a:r>
            <a:r>
              <a:rPr lang="en-US" sz="3100" dirty="0" smtClean="0"/>
              <a:t>because of the </a:t>
            </a:r>
            <a:r>
              <a:rPr lang="en-US" sz="3100" dirty="0" smtClean="0"/>
              <a:t>uncertainty of travel due to the </a:t>
            </a:r>
            <a:r>
              <a:rPr lang="en-US" sz="3100" dirty="0" smtClean="0"/>
              <a:t>War, </a:t>
            </a:r>
            <a:r>
              <a:rPr lang="en-US" sz="3100" dirty="0" smtClean="0"/>
              <a:t>he decided that it mattered not where his body resided in death and asked to be buried in Enfield.  He was laid to rest in what may have been the old Col. John Bradford Cemetery located on Branch’s property.</a:t>
            </a:r>
            <a:endParaRPr lang="en-US" sz="3100" dirty="0"/>
          </a:p>
        </p:txBody>
      </p:sp>
      <p:sp>
        <p:nvSpPr>
          <p:cNvPr id="5" name="Subtitle 4"/>
          <p:cNvSpPr>
            <a:spLocks noGrp="1"/>
          </p:cNvSpPr>
          <p:nvPr>
            <p:ph type="subTitle" idx="1"/>
          </p:nvPr>
        </p:nvSpPr>
        <p:spPr>
          <a:xfrm>
            <a:off x="685800" y="7010400"/>
            <a:ext cx="6461760" cy="381000"/>
          </a:xfrm>
        </p:spPr>
        <p:txBody>
          <a:bodyPr>
            <a:normAutofit lnSpcReduction="10000"/>
          </a:bodyPr>
          <a:lstStyle/>
          <a:p>
            <a:endParaRPr lang="en-US" dirty="0"/>
          </a:p>
        </p:txBody>
      </p:sp>
    </p:spTree>
    <p:extLst>
      <p:ext uri="{BB962C8B-B14F-4D97-AF65-F5344CB8AC3E}">
        <p14:creationId xmlns:p14="http://schemas.microsoft.com/office/powerpoint/2010/main" val="141757473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smtClean="0"/>
              <a:t>Governor </a:t>
            </a:r>
            <a:r>
              <a:rPr lang="en-US" sz="4000" dirty="0" smtClean="0"/>
              <a:t>Branch’s </a:t>
            </a:r>
            <a:r>
              <a:rPr lang="en-US" sz="4000" dirty="0" smtClean="0"/>
              <a:t>Grave  ca</a:t>
            </a:r>
            <a:r>
              <a:rPr lang="en-US" sz="4000" dirty="0" smtClean="0"/>
              <a:t>. 1871</a:t>
            </a:r>
            <a:endParaRPr lang="en-US" sz="40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1164336"/>
            <a:ext cx="5257800" cy="5678424"/>
          </a:xfrm>
          <a:prstGeom prst="rect">
            <a:avLst/>
          </a:prstGeom>
          <a:ln>
            <a:noFill/>
          </a:ln>
          <a:effectLst>
            <a:softEdge rad="112500"/>
          </a:effectLst>
        </p:spPr>
      </p:pic>
    </p:spTree>
    <p:extLst>
      <p:ext uri="{BB962C8B-B14F-4D97-AF65-F5344CB8AC3E}">
        <p14:creationId xmlns:p14="http://schemas.microsoft.com/office/powerpoint/2010/main" val="14945264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Gov. John Branch’s </a:t>
            </a:r>
            <a:r>
              <a:rPr lang="en-US" dirty="0" smtClean="0"/>
              <a:t>Grave</a:t>
            </a:r>
            <a:endParaRPr lang="en-US" dirty="0"/>
          </a:p>
        </p:txBody>
      </p:sp>
      <p:sp>
        <p:nvSpPr>
          <p:cNvPr id="6" name="Text Placeholder 5"/>
          <p:cNvSpPr>
            <a:spLocks noGrp="1"/>
          </p:cNvSpPr>
          <p:nvPr>
            <p:ph type="body" sz="half" idx="2"/>
          </p:nvPr>
        </p:nvSpPr>
        <p:spPr/>
        <p:txBody>
          <a:bodyPr/>
          <a:lstStyle/>
          <a:p>
            <a:r>
              <a:rPr lang="en-US" dirty="0" smtClean="0"/>
              <a:t>Dr. James Hunter’s and Sarah Branch Hunter’s headstone is far left behind the tree.</a:t>
            </a:r>
            <a:endParaRPr lang="en-US" dirty="0"/>
          </a:p>
        </p:txBody>
      </p:sp>
      <p:pic>
        <p:nvPicPr>
          <p:cNvPr id="8" name="Content Placeholder 7"/>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895350" y="381000"/>
            <a:ext cx="6591300" cy="4943475"/>
          </a:xfrm>
          <a:prstGeom prst="rect">
            <a:avLst/>
          </a:prstGeom>
          <a:ln>
            <a:noFill/>
          </a:ln>
          <a:effectLst>
            <a:softEdge rad="112500"/>
          </a:effectLst>
        </p:spPr>
      </p:pic>
    </p:spTree>
    <p:extLst>
      <p:ext uri="{BB962C8B-B14F-4D97-AF65-F5344CB8AC3E}">
        <p14:creationId xmlns:p14="http://schemas.microsoft.com/office/powerpoint/2010/main" val="12965432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sz="3600" dirty="0" smtClean="0"/>
              <a:t>Branch-Hunter </a:t>
            </a:r>
            <a:r>
              <a:rPr lang="en-US" sz="3600" dirty="0" smtClean="0"/>
              <a:t>Headstones</a:t>
            </a:r>
            <a:endParaRPr lang="en-US" sz="3600" dirty="0"/>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08758" y="2057400"/>
            <a:ext cx="3958442" cy="3581400"/>
          </a:xfrm>
        </p:spPr>
      </p:pic>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419600" y="1981200"/>
            <a:ext cx="3810000" cy="3657599"/>
          </a:xfrm>
        </p:spPr>
      </p:pic>
    </p:spTree>
    <p:extLst>
      <p:ext uri="{BB962C8B-B14F-4D97-AF65-F5344CB8AC3E}">
        <p14:creationId xmlns:p14="http://schemas.microsoft.com/office/powerpoint/2010/main" val="21375057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5638800"/>
            <a:ext cx="7772400" cy="451104"/>
          </a:xfrm>
        </p:spPr>
        <p:txBody>
          <a:bodyPr>
            <a:normAutofit fontScale="90000"/>
          </a:bodyPr>
          <a:lstStyle/>
          <a:p>
            <a:r>
              <a:rPr lang="en-US" dirty="0" smtClean="0"/>
              <a:t/>
            </a:r>
            <a:br>
              <a:rPr lang="en-US" dirty="0" smtClean="0"/>
            </a:br>
            <a:r>
              <a:rPr lang="en-US" dirty="0" smtClean="0"/>
              <a:t>Gov. </a:t>
            </a:r>
            <a:r>
              <a:rPr lang="en-US" dirty="0"/>
              <a:t> </a:t>
            </a:r>
            <a:r>
              <a:rPr lang="en-US" dirty="0" smtClean="0"/>
              <a:t>John  Branch’s  </a:t>
            </a:r>
            <a:r>
              <a:rPr lang="en-US" dirty="0" smtClean="0"/>
              <a:t>Grave  </a:t>
            </a:r>
            <a:endParaRPr lang="en-US" dirty="0"/>
          </a:p>
        </p:txBody>
      </p:sp>
      <p:pic>
        <p:nvPicPr>
          <p:cNvPr id="5" name="Content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6757" b="6757"/>
          <a:stretch>
            <a:fillRect/>
          </a:stretch>
        </p:blipFill>
        <p:spPr/>
      </p:pic>
      <p:sp>
        <p:nvSpPr>
          <p:cNvPr id="3" name="Text Placeholder 2"/>
          <p:cNvSpPr>
            <a:spLocks noGrp="1"/>
          </p:cNvSpPr>
          <p:nvPr>
            <p:ph type="body" sz="half" idx="2"/>
          </p:nvPr>
        </p:nvSpPr>
        <p:spPr/>
        <p:txBody>
          <a:bodyPr/>
          <a:lstStyle/>
          <a:p>
            <a:r>
              <a:rPr lang="en-US" dirty="0" smtClean="0"/>
              <a:t>Overlooking “Enfield Old Courthouse” site with a view towards Gov. Branch’s home.</a:t>
            </a:r>
            <a:endParaRPr lang="en-US" dirty="0"/>
          </a:p>
        </p:txBody>
      </p:sp>
    </p:spTree>
    <p:extLst>
      <p:ext uri="{BB962C8B-B14F-4D97-AF65-F5344CB8AC3E}">
        <p14:creationId xmlns:p14="http://schemas.microsoft.com/office/powerpoint/2010/main" val="3342567384"/>
      </p:ext>
    </p:extLst>
  </p:cSld>
  <p:clrMapOvr>
    <a:masterClrMapping/>
  </p:clrMapOvr>
  <p:transition spd="slow">
    <p:wip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Bradford-Branch-Hunter  Cemetery</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5676" b="25676"/>
          <a:stretch>
            <a:fillRect/>
          </a:stretch>
        </p:blipFill>
        <p:spPr>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a:spLocks noGrp="1"/>
          </p:cNvSpPr>
          <p:nvPr>
            <p:ph type="body" sz="half" idx="2"/>
          </p:nvPr>
        </p:nvSpPr>
        <p:spPr/>
        <p:txBody>
          <a:bodyPr>
            <a:normAutofit lnSpcReduction="10000"/>
          </a:bodyPr>
          <a:lstStyle/>
          <a:p>
            <a:r>
              <a:rPr lang="en-US" dirty="0" smtClean="0"/>
              <a:t>This </a:t>
            </a:r>
            <a:r>
              <a:rPr lang="en-US" dirty="0" smtClean="0"/>
              <a:t>property </a:t>
            </a:r>
            <a:r>
              <a:rPr lang="en-US" dirty="0" smtClean="0"/>
              <a:t>and that across the </a:t>
            </a:r>
            <a:r>
              <a:rPr lang="en-US" dirty="0" smtClean="0"/>
              <a:t>field </a:t>
            </a:r>
            <a:r>
              <a:rPr lang="en-US" dirty="0" smtClean="0"/>
              <a:t>were the </a:t>
            </a:r>
            <a:r>
              <a:rPr lang="en-US" dirty="0" smtClean="0"/>
              <a:t>land </a:t>
            </a:r>
            <a:r>
              <a:rPr lang="en-US" dirty="0" smtClean="0"/>
              <a:t>of Col. John Bradford.</a:t>
            </a:r>
          </a:p>
          <a:p>
            <a:r>
              <a:rPr lang="en-US" dirty="0" smtClean="0"/>
              <a:t>Bradford’s home would have been located nearby.</a:t>
            </a:r>
            <a:endParaRPr lang="en-US" dirty="0"/>
          </a:p>
        </p:txBody>
      </p:sp>
    </p:spTree>
    <p:extLst>
      <p:ext uri="{BB962C8B-B14F-4D97-AF65-F5344CB8AC3E}">
        <p14:creationId xmlns:p14="http://schemas.microsoft.com/office/powerpoint/2010/main" val="202676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381000"/>
            <a:ext cx="7543800" cy="6172200"/>
          </a:xfrm>
        </p:spPr>
        <p:txBody>
          <a:bodyPr/>
          <a:lstStyle/>
          <a:p>
            <a:pPr algn="just"/>
            <a:r>
              <a:rPr lang="en-US" sz="3200" dirty="0" smtClean="0"/>
              <a:t>With the death of Governor John </a:t>
            </a:r>
            <a:r>
              <a:rPr lang="en-US" sz="3200" dirty="0" smtClean="0"/>
              <a:t>Branch, </a:t>
            </a:r>
            <a:r>
              <a:rPr lang="en-US" sz="3200" dirty="0" smtClean="0"/>
              <a:t>the Bradford-Branch story ends in Enfield and Halifax County.  But recent efforts to protect and restore the Reverend Henry Bradford House have caused renewed interest in these important Halifax County families.  It is hoped that through the restoration of the </a:t>
            </a:r>
            <a:r>
              <a:rPr lang="en-US" sz="3200" dirty="0" smtClean="0"/>
              <a:t>Reverend </a:t>
            </a:r>
            <a:r>
              <a:rPr lang="en-US" sz="3200" dirty="0" smtClean="0"/>
              <a:t>Henry Bradford House in Historic Halifax that the Bradford-Branch story might be shared for many more generations.</a:t>
            </a:r>
            <a:br>
              <a:rPr lang="en-US" sz="3200" dirty="0" smtClean="0"/>
            </a:br>
            <a:endParaRPr lang="en-US" sz="3200" dirty="0"/>
          </a:p>
        </p:txBody>
      </p:sp>
      <p:sp>
        <p:nvSpPr>
          <p:cNvPr id="6" name="Subtitle 5"/>
          <p:cNvSpPr>
            <a:spLocks noGrp="1"/>
          </p:cNvSpPr>
          <p:nvPr>
            <p:ph type="subTitle" idx="1"/>
          </p:nvPr>
        </p:nvSpPr>
        <p:spPr>
          <a:xfrm flipV="1">
            <a:off x="685800" y="7010400"/>
            <a:ext cx="6461760" cy="76200"/>
          </a:xfrm>
        </p:spPr>
        <p:txBody>
          <a:bodyPr>
            <a:normAutofit fontScale="25000" lnSpcReduction="20000"/>
          </a:bodyPr>
          <a:lstStyle/>
          <a:p>
            <a:endParaRPr lang="en-US"/>
          </a:p>
        </p:txBody>
      </p:sp>
    </p:spTree>
    <p:extLst>
      <p:ext uri="{BB962C8B-B14F-4D97-AF65-F5344CB8AC3E}">
        <p14:creationId xmlns:p14="http://schemas.microsoft.com/office/powerpoint/2010/main" val="229101488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pPr algn="ctr"/>
            <a:r>
              <a:rPr lang="en-US" sz="4000" dirty="0" smtClean="0"/>
              <a:t>Through the Bradford House,</a:t>
            </a:r>
            <a:br>
              <a:rPr lang="en-US" sz="4000" dirty="0" smtClean="0"/>
            </a:br>
            <a:r>
              <a:rPr lang="en-US" sz="2400" dirty="0"/>
              <a:t>t</a:t>
            </a:r>
            <a:r>
              <a:rPr lang="en-US" sz="2400" dirty="0" smtClean="0"/>
              <a:t>he story continues………..</a:t>
            </a:r>
            <a:endParaRPr lang="en-US" sz="40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66800" y="1600200"/>
            <a:ext cx="6400800" cy="4800600"/>
          </a:xfrm>
        </p:spPr>
      </p:pic>
    </p:spTree>
    <p:extLst>
      <p:ext uri="{BB962C8B-B14F-4D97-AF65-F5344CB8AC3E}">
        <p14:creationId xmlns:p14="http://schemas.microsoft.com/office/powerpoint/2010/main" val="29180944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Pound  North  Carolina  Note</a:t>
            </a:r>
            <a:endParaRPr lang="en-US" dirty="0"/>
          </a:p>
        </p:txBody>
      </p:sp>
      <p:sp>
        <p:nvSpPr>
          <p:cNvPr id="3" name="Text Placeholder 2"/>
          <p:cNvSpPr>
            <a:spLocks noGrp="1"/>
          </p:cNvSpPr>
          <p:nvPr>
            <p:ph type="body" sz="half" idx="2"/>
          </p:nvPr>
        </p:nvSpPr>
        <p:spPr/>
        <p:txBody>
          <a:bodyPr/>
          <a:lstStyle/>
          <a:p>
            <a:r>
              <a:rPr lang="en-US" dirty="0" smtClean="0"/>
              <a:t>Signed </a:t>
            </a:r>
            <a:r>
              <a:rPr lang="en-US" dirty="0" smtClean="0"/>
              <a:t>on the front by </a:t>
            </a:r>
            <a:r>
              <a:rPr lang="en-US" dirty="0" smtClean="0"/>
              <a:t>Richard Caswell and on the back by Joseph </a:t>
            </a:r>
            <a:r>
              <a:rPr lang="en-US" dirty="0" smtClean="0"/>
              <a:t>Montfort.</a:t>
            </a:r>
            <a:endParaRPr lang="en-US" dirty="0"/>
          </a:p>
        </p:txBody>
      </p:sp>
      <p:pic>
        <p:nvPicPr>
          <p:cNvPr id="5" name="Content Placeholder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895350" y="381000"/>
            <a:ext cx="6591300" cy="4943475"/>
          </a:xfrm>
        </p:spPr>
      </p:pic>
    </p:spTree>
    <p:extLst>
      <p:ext uri="{BB962C8B-B14F-4D97-AF65-F5344CB8AC3E}">
        <p14:creationId xmlns:p14="http://schemas.microsoft.com/office/powerpoint/2010/main" val="113168086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a:xfrm>
            <a:off x="685800" y="381000"/>
            <a:ext cx="7543800" cy="5867400"/>
          </a:xfrm>
        </p:spPr>
        <p:txBody>
          <a:bodyPr/>
          <a:lstStyle/>
          <a:p>
            <a:pPr algn="ctr"/>
            <a:r>
              <a:rPr lang="en-US" sz="3200" dirty="0" smtClean="0"/>
              <a:t>Presented to the Bradford-Branch Gathering</a:t>
            </a:r>
            <a:br>
              <a:rPr lang="en-US" sz="3200" dirty="0" smtClean="0"/>
            </a:br>
            <a:r>
              <a:rPr lang="en-US" sz="3200" dirty="0" smtClean="0"/>
              <a:t/>
            </a:r>
            <a:br>
              <a:rPr lang="en-US" sz="3200" dirty="0" smtClean="0"/>
            </a:br>
            <a:r>
              <a:rPr lang="en-US" sz="3200" dirty="0" smtClean="0"/>
              <a:t>Saturday March </a:t>
            </a:r>
            <a:r>
              <a:rPr lang="en-US" sz="3200" dirty="0" smtClean="0"/>
              <a:t>24, </a:t>
            </a:r>
            <a:r>
              <a:rPr lang="en-US" sz="3200" dirty="0" smtClean="0"/>
              <a:t>2012</a:t>
            </a:r>
            <a:br>
              <a:rPr lang="en-US" sz="3200" dirty="0" smtClean="0"/>
            </a:br>
            <a:r>
              <a:rPr lang="en-US" sz="3200" dirty="0" smtClean="0"/>
              <a:t/>
            </a:r>
            <a:br>
              <a:rPr lang="en-US" sz="3200" dirty="0" smtClean="0"/>
            </a:br>
            <a:r>
              <a:rPr lang="en-US" sz="3200" dirty="0" smtClean="0"/>
              <a:t>by Jeff E. Dickens</a:t>
            </a:r>
            <a:br>
              <a:rPr lang="en-US" sz="3200" dirty="0" smtClean="0"/>
            </a:br>
            <a:r>
              <a:rPr lang="en-US" sz="3200" dirty="0" smtClean="0"/>
              <a:t/>
            </a:r>
            <a:br>
              <a:rPr lang="en-US" sz="3200" dirty="0" smtClean="0"/>
            </a:br>
            <a:r>
              <a:rPr lang="en-US" sz="3200" dirty="0" smtClean="0"/>
              <a:t>of Halifax County, North </a:t>
            </a:r>
            <a:r>
              <a:rPr lang="en-US" sz="3200" dirty="0" smtClean="0"/>
              <a:t>Carolina</a:t>
            </a:r>
            <a:r>
              <a:rPr lang="en-US" sz="3200" dirty="0" smtClean="0"/>
              <a:t/>
            </a:r>
            <a:br>
              <a:rPr lang="en-US" sz="3200" dirty="0" smtClean="0"/>
            </a:br>
            <a:r>
              <a:rPr lang="en-US" sz="3200" dirty="0"/>
              <a:t/>
            </a:r>
            <a:br>
              <a:rPr lang="en-US" sz="3200" dirty="0"/>
            </a:br>
            <a:r>
              <a:rPr lang="en-US" sz="3200" dirty="0" smtClean="0"/>
              <a:t>1996 Tanner </a:t>
            </a:r>
            <a:r>
              <a:rPr lang="en-US" sz="3200" dirty="0" smtClean="0"/>
              <a:t>Road</a:t>
            </a:r>
            <a:r>
              <a:rPr lang="en-US" sz="3200" dirty="0" smtClean="0"/>
              <a:t/>
            </a:r>
            <a:br>
              <a:rPr lang="en-US" sz="3200" dirty="0" smtClean="0"/>
            </a:br>
            <a:r>
              <a:rPr lang="en-US" sz="3200" dirty="0" smtClean="0"/>
              <a:t>Littleton, North Carolina   27850</a:t>
            </a:r>
            <a:br>
              <a:rPr lang="en-US" sz="3200" dirty="0" smtClean="0"/>
            </a:br>
            <a:r>
              <a:rPr lang="en-US" sz="3200" dirty="0" smtClean="0"/>
              <a:t>halifaxcotton@yahoo.com</a:t>
            </a:r>
            <a:endParaRPr lang="en-US" sz="3200" dirty="0"/>
          </a:p>
        </p:txBody>
      </p:sp>
    </p:spTree>
    <p:extLst>
      <p:ext uri="{BB962C8B-B14F-4D97-AF65-F5344CB8AC3E}">
        <p14:creationId xmlns:p14="http://schemas.microsoft.com/office/powerpoint/2010/main" val="6019135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52400"/>
            <a:ext cx="7543800" cy="6553200"/>
          </a:xfrm>
        </p:spPr>
        <p:txBody>
          <a:bodyPr/>
          <a:lstStyle/>
          <a:p>
            <a:r>
              <a:rPr lang="en-US" sz="3200" dirty="0" smtClean="0"/>
              <a:t>Suggested reading:</a:t>
            </a:r>
            <a:br>
              <a:rPr lang="en-US" sz="3200" dirty="0" smtClean="0"/>
            </a:br>
            <a:r>
              <a:rPr lang="en-US" sz="3200" dirty="0" smtClean="0"/>
              <a:t/>
            </a:r>
            <a:br>
              <a:rPr lang="en-US" sz="3200" dirty="0" smtClean="0"/>
            </a:br>
            <a:r>
              <a:rPr lang="en-US" sz="3200" i="1" dirty="0" smtClean="0"/>
              <a:t>Through Some Eventful Years</a:t>
            </a:r>
            <a:r>
              <a:rPr lang="en-US" sz="3200" dirty="0" smtClean="0"/>
              <a:t>,</a:t>
            </a:r>
            <a:r>
              <a:rPr lang="en-US" sz="3200" i="1" dirty="0" smtClean="0"/>
              <a:t/>
            </a:r>
            <a:br>
              <a:rPr lang="en-US" sz="3200" i="1" dirty="0" smtClean="0"/>
            </a:br>
            <a:r>
              <a:rPr lang="en-US" sz="3200" i="1" dirty="0" smtClean="0"/>
              <a:t>Verses from Florida</a:t>
            </a:r>
            <a:r>
              <a:rPr lang="en-US" sz="3200" dirty="0" smtClean="0"/>
              <a:t>,</a:t>
            </a:r>
            <a:r>
              <a:rPr lang="en-US" sz="3200" i="1" dirty="0" smtClean="0"/>
              <a:t/>
            </a:r>
            <a:br>
              <a:rPr lang="en-US" sz="3200" i="1" dirty="0" smtClean="0"/>
            </a:br>
            <a:r>
              <a:rPr lang="en-US" sz="3200" i="1" dirty="0" smtClean="0"/>
              <a:t>The Negro of the Old South</a:t>
            </a:r>
            <a:r>
              <a:rPr lang="en-US" sz="3200" dirty="0" smtClean="0"/>
              <a:t>, </a:t>
            </a:r>
            <a:br>
              <a:rPr lang="en-US" sz="3200" dirty="0" smtClean="0"/>
            </a:br>
            <a:r>
              <a:rPr lang="en-US" sz="3200" dirty="0" smtClean="0"/>
              <a:t>by Susan Bradford </a:t>
            </a:r>
            <a:r>
              <a:rPr lang="en-US" sz="3200" dirty="0" err="1" smtClean="0"/>
              <a:t>Eppes</a:t>
            </a:r>
            <a:r>
              <a:rPr lang="en-US" sz="3200" dirty="0" smtClean="0"/>
              <a:t/>
            </a:r>
            <a:br>
              <a:rPr lang="en-US" sz="3200" dirty="0" smtClean="0"/>
            </a:br>
            <a:r>
              <a:rPr lang="en-US" sz="3200" dirty="0" smtClean="0"/>
              <a:t/>
            </a:r>
            <a:br>
              <a:rPr lang="en-US" sz="3200" dirty="0" smtClean="0"/>
            </a:br>
            <a:r>
              <a:rPr lang="en-US" sz="3200" i="1" dirty="0" smtClean="0"/>
              <a:t>John Branch </a:t>
            </a:r>
            <a:r>
              <a:rPr lang="en-US" sz="3200" dirty="0" smtClean="0"/>
              <a:t>by Marshall </a:t>
            </a:r>
            <a:r>
              <a:rPr lang="en-US" sz="3200" dirty="0" err="1" smtClean="0"/>
              <a:t>DeLancy</a:t>
            </a:r>
            <a:r>
              <a:rPr lang="en-US" sz="3200" dirty="0" smtClean="0"/>
              <a:t> Haywood</a:t>
            </a:r>
            <a:br>
              <a:rPr lang="en-US" sz="3200" dirty="0" smtClean="0"/>
            </a:br>
            <a:r>
              <a:rPr lang="en-US" sz="3200" dirty="0"/>
              <a:t/>
            </a:r>
            <a:br>
              <a:rPr lang="en-US" sz="3200" dirty="0"/>
            </a:br>
            <a:r>
              <a:rPr lang="en-US" sz="3200" i="1" dirty="0" smtClean="0"/>
              <a:t>Rebel Boast </a:t>
            </a:r>
            <a:r>
              <a:rPr lang="en-US" sz="3200" dirty="0" smtClean="0"/>
              <a:t>by Manly Wade Wellman</a:t>
            </a:r>
            <a:br>
              <a:rPr lang="en-US" sz="3200" dirty="0" smtClean="0"/>
            </a:br>
            <a:r>
              <a:rPr lang="en-US" sz="3200" dirty="0" smtClean="0"/>
              <a:t/>
            </a:r>
            <a:br>
              <a:rPr lang="en-US" sz="3200" dirty="0" smtClean="0"/>
            </a:br>
            <a:r>
              <a:rPr lang="en-US" sz="3200" i="1" dirty="0"/>
              <a:t>T</a:t>
            </a:r>
            <a:r>
              <a:rPr lang="en-US" sz="3200" i="1" dirty="0" smtClean="0"/>
              <a:t>he Journal of Jesse Bernard </a:t>
            </a:r>
            <a:r>
              <a:rPr lang="en-US" sz="3200" i="1" dirty="0" smtClean="0"/>
              <a:t> </a:t>
            </a:r>
            <a:r>
              <a:rPr lang="en-US" sz="3200" dirty="0" smtClean="0"/>
              <a:t>located </a:t>
            </a:r>
            <a:r>
              <a:rPr lang="en-US" sz="3200" dirty="0" smtClean="0"/>
              <a:t>in the Florida Archives</a:t>
            </a:r>
            <a:endParaRPr lang="en-US" sz="3200" dirty="0"/>
          </a:p>
        </p:txBody>
      </p:sp>
      <p:sp>
        <p:nvSpPr>
          <p:cNvPr id="5" name="Subtitle 4"/>
          <p:cNvSpPr>
            <a:spLocks noGrp="1"/>
          </p:cNvSpPr>
          <p:nvPr>
            <p:ph type="subTitle" idx="1"/>
          </p:nvPr>
        </p:nvSpPr>
        <p:spPr>
          <a:xfrm flipV="1">
            <a:off x="685800" y="7086600"/>
            <a:ext cx="6461760" cy="457200"/>
          </a:xfrm>
        </p:spPr>
        <p:txBody>
          <a:bodyPr/>
          <a:lstStyle/>
          <a:p>
            <a:endParaRPr lang="en-US" dirty="0"/>
          </a:p>
        </p:txBody>
      </p:sp>
    </p:spTree>
    <p:extLst>
      <p:ext uri="{BB962C8B-B14F-4D97-AF65-F5344CB8AC3E}">
        <p14:creationId xmlns:p14="http://schemas.microsoft.com/office/powerpoint/2010/main" val="8485514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Spanish silver coinage from the Enfield area</a:t>
            </a:r>
            <a:endParaRPr lang="en-US" dirty="0"/>
          </a:p>
        </p:txBody>
      </p:sp>
      <p:sp>
        <p:nvSpPr>
          <p:cNvPr id="3" name="Text Placeholder 2"/>
          <p:cNvSpPr>
            <a:spLocks noGrp="1"/>
          </p:cNvSpPr>
          <p:nvPr>
            <p:ph type="body" sz="half" idx="2"/>
          </p:nvPr>
        </p:nvSpPr>
        <p:spPr/>
        <p:txBody>
          <a:bodyPr>
            <a:normAutofit lnSpcReduction="10000"/>
          </a:bodyPr>
          <a:lstStyle/>
          <a:p>
            <a:r>
              <a:rPr lang="en-US" dirty="0" smtClean="0"/>
              <a:t> Spanish silver coins  from Mexico and Peru found their way into the colonies. </a:t>
            </a:r>
            <a:endParaRPr lang="en-US" dirty="0" smtClean="0"/>
          </a:p>
          <a:p>
            <a:r>
              <a:rPr lang="en-US" dirty="0" smtClean="0"/>
              <a:t>This </a:t>
            </a:r>
            <a:r>
              <a:rPr lang="en-US" dirty="0" smtClean="0"/>
              <a:t>was legal tender into the </a:t>
            </a:r>
            <a:r>
              <a:rPr lang="en-US" dirty="0" smtClean="0"/>
              <a:t>1850s.</a:t>
            </a:r>
            <a:endParaRPr lang="en-US" dirty="0"/>
          </a:p>
        </p:txBody>
      </p:sp>
      <p:pic>
        <p:nvPicPr>
          <p:cNvPr id="5" name="Content Placeholder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895350" y="381000"/>
            <a:ext cx="6591300" cy="4943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36138012"/>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1" y="5495544"/>
            <a:ext cx="7772400" cy="752856"/>
          </a:xfrm>
        </p:spPr>
        <p:txBody>
          <a:bodyPr/>
          <a:lstStyle/>
          <a:p>
            <a:r>
              <a:rPr lang="en-US" dirty="0" smtClean="0"/>
              <a:t>Silver coins were cut during the colonial era to make change.</a:t>
            </a:r>
            <a:br>
              <a:rPr lang="en-US" dirty="0" smtClean="0"/>
            </a:br>
            <a:r>
              <a:rPr lang="en-US" dirty="0" smtClean="0"/>
              <a:t>These come from the Enfield area.</a:t>
            </a:r>
            <a:endParaRPr lang="en-US" dirty="0"/>
          </a:p>
        </p:txBody>
      </p:sp>
      <p:sp>
        <p:nvSpPr>
          <p:cNvPr id="6" name="Text Placeholder 5"/>
          <p:cNvSpPr>
            <a:spLocks noGrp="1"/>
          </p:cNvSpPr>
          <p:nvPr>
            <p:ph type="body" sz="half" idx="2"/>
          </p:nvPr>
        </p:nvSpPr>
        <p:spPr>
          <a:xfrm flipV="1">
            <a:off x="304799" y="6705599"/>
            <a:ext cx="7772401" cy="45719"/>
          </a:xfrm>
        </p:spPr>
        <p:txBody>
          <a:bodyPr>
            <a:normAutofit fontScale="25000" lnSpcReduction="20000"/>
          </a:bodyPr>
          <a:lstStyle/>
          <a:p>
            <a:endParaRPr lang="en-US" dirty="0"/>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988522" y="450359"/>
            <a:ext cx="6404956" cy="480475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6164606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Halifax Town</a:t>
            </a:r>
            <a:endParaRPr lang="en-US" dirty="0"/>
          </a:p>
        </p:txBody>
      </p:sp>
      <p:pic>
        <p:nvPicPr>
          <p:cNvPr id="6" name="Picture Placeholder 5"/>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6764" b="6764"/>
          <a:stretch>
            <a:fillRect/>
          </a:stretch>
        </p:blipFill>
        <p:spPr/>
      </p:pic>
      <p:sp>
        <p:nvSpPr>
          <p:cNvPr id="4" name="Text Placeholder 3"/>
          <p:cNvSpPr>
            <a:spLocks noGrp="1"/>
          </p:cNvSpPr>
          <p:nvPr>
            <p:ph type="body" sz="half" idx="2"/>
          </p:nvPr>
        </p:nvSpPr>
        <p:spPr/>
        <p:txBody>
          <a:bodyPr/>
          <a:lstStyle/>
          <a:p>
            <a:r>
              <a:rPr lang="en-US" dirty="0" smtClean="0"/>
              <a:t>Sauthier Map of Halifax 1769</a:t>
            </a:r>
            <a:endParaRPr lang="en-US" dirty="0"/>
          </a:p>
        </p:txBody>
      </p:sp>
    </p:spTree>
    <p:extLst>
      <p:ext uri="{BB962C8B-B14F-4D97-AF65-F5344CB8AC3E}">
        <p14:creationId xmlns:p14="http://schemas.microsoft.com/office/powerpoint/2010/main" val="16579180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North Carolina led the way in seeking independence</a:t>
            </a:r>
            <a:br>
              <a:rPr lang="en-US" dirty="0" smtClean="0"/>
            </a:br>
            <a:r>
              <a:rPr lang="en-US" dirty="0" smtClean="0"/>
              <a:t> from Great Britain.</a:t>
            </a:r>
            <a:endParaRPr lang="en-US" dirty="0"/>
          </a:p>
        </p:txBody>
      </p:sp>
      <p:sp>
        <p:nvSpPr>
          <p:cNvPr id="3" name="Text Placeholder 2"/>
          <p:cNvSpPr>
            <a:spLocks noGrp="1"/>
          </p:cNvSpPr>
          <p:nvPr>
            <p:ph type="body" sz="half" idx="2"/>
          </p:nvPr>
        </p:nvSpPr>
        <p:spPr/>
        <p:txBody>
          <a:bodyPr/>
          <a:lstStyle/>
          <a:p>
            <a:endParaRPr lang="en-US" dirty="0"/>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333500" y="709612"/>
            <a:ext cx="5715000" cy="4286250"/>
          </a:xfrm>
        </p:spPr>
      </p:pic>
    </p:spTree>
    <p:extLst>
      <p:ext uri="{BB962C8B-B14F-4D97-AF65-F5344CB8AC3E}">
        <p14:creationId xmlns:p14="http://schemas.microsoft.com/office/powerpoint/2010/main" val="11095342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title"/>
          </p:nvPr>
        </p:nvSpPr>
        <p:spPr>
          <a:xfrm>
            <a:off x="304801" y="4267201"/>
            <a:ext cx="7772400" cy="1822704"/>
          </a:xfrm>
        </p:spPr>
        <p:txBody>
          <a:bodyPr/>
          <a:lstStyle/>
          <a:p>
            <a:r>
              <a:rPr lang="en-US" dirty="0" smtClean="0"/>
              <a:t>The citizens of Halifax greet the delegates as they emerge from the courthouse minutes after they have all stood together on</a:t>
            </a:r>
            <a:br>
              <a:rPr lang="en-US" dirty="0" smtClean="0"/>
            </a:br>
            <a:r>
              <a:rPr lang="en-US" dirty="0" smtClean="0"/>
              <a:t> April 12, </a:t>
            </a:r>
            <a:r>
              <a:rPr lang="en-US" dirty="0" smtClean="0"/>
              <a:t>1776, </a:t>
            </a:r>
            <a:r>
              <a:rPr lang="en-US" dirty="0" smtClean="0"/>
              <a:t>in adopting what would become known as the</a:t>
            </a:r>
            <a:br>
              <a:rPr lang="en-US" dirty="0" smtClean="0"/>
            </a:br>
            <a:r>
              <a:rPr lang="en-US" dirty="0" smtClean="0"/>
              <a:t> </a:t>
            </a:r>
            <a:r>
              <a:rPr lang="en-US" dirty="0" smtClean="0"/>
              <a:t>HALIFAX RESOLVES.</a:t>
            </a:r>
            <a:r>
              <a:rPr lang="en-US" dirty="0" smtClean="0"/>
              <a:t/>
            </a:r>
            <a:br>
              <a:rPr lang="en-US" dirty="0" smtClean="0"/>
            </a:br>
            <a:r>
              <a:rPr lang="en-US" dirty="0" smtClean="0"/>
              <a:t>North Carolina’s delegates to the Fourth Provincial Congress have just instructed their delegates to vote for independence in Philadelphia. </a:t>
            </a:r>
            <a:endParaRPr lang="en-US" dirty="0"/>
          </a:p>
        </p:txBody>
      </p:sp>
      <p:sp>
        <p:nvSpPr>
          <p:cNvPr id="27" name="Text Placeholder 26"/>
          <p:cNvSpPr>
            <a:spLocks noGrp="1"/>
          </p:cNvSpPr>
          <p:nvPr>
            <p:ph type="body" sz="half" idx="2"/>
          </p:nvPr>
        </p:nvSpPr>
        <p:spPr/>
        <p:txBody>
          <a:bodyPr/>
          <a:lstStyle/>
          <a:p>
            <a:r>
              <a:rPr lang="en-US" dirty="0" smtClean="0"/>
              <a:t>Colonel John Bradford was among those who stood for independence from Great Britain, he being one of the delegates from Halifax County.</a:t>
            </a:r>
            <a:endParaRPr lang="en-US" dirty="0"/>
          </a:p>
        </p:txBody>
      </p:sp>
      <p:pic>
        <p:nvPicPr>
          <p:cNvPr id="29" name="Content Placeholder 28"/>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819400" y="76200"/>
            <a:ext cx="2895600" cy="3428999"/>
          </a:xfrm>
        </p:spPr>
      </p:pic>
    </p:spTree>
    <p:extLst>
      <p:ext uri="{BB962C8B-B14F-4D97-AF65-F5344CB8AC3E}">
        <p14:creationId xmlns:p14="http://schemas.microsoft.com/office/powerpoint/2010/main" val="287123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North Carolina flag with the date of the Halifax Resolves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8225" y="1847850"/>
            <a:ext cx="6457950" cy="4305300"/>
          </a:xfrm>
        </p:spPr>
      </p:pic>
    </p:spTree>
    <p:extLst>
      <p:ext uri="{BB962C8B-B14F-4D97-AF65-F5344CB8AC3E}">
        <p14:creationId xmlns:p14="http://schemas.microsoft.com/office/powerpoint/2010/main" val="31596734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7620000" cy="6126162"/>
          </a:xfrm>
        </p:spPr>
        <p:txBody>
          <a:bodyPr/>
          <a:lstStyle/>
          <a:p>
            <a:pPr algn="just"/>
            <a:r>
              <a:rPr lang="en-US" sz="2800" dirty="0" smtClean="0"/>
              <a:t>Col. John Bradford served in many ways during the Revolution.  </a:t>
            </a:r>
            <a:r>
              <a:rPr lang="en-US" sz="2800" dirty="0" smtClean="0"/>
              <a:t>From 1766-1768 </a:t>
            </a:r>
            <a:r>
              <a:rPr lang="en-US" sz="2800" dirty="0" smtClean="0"/>
              <a:t>he represented Halifax in the Colonial Assembly.  </a:t>
            </a:r>
            <a:r>
              <a:rPr lang="en-US" sz="2800" dirty="0" smtClean="0"/>
              <a:t>In 1774 </a:t>
            </a:r>
            <a:r>
              <a:rPr lang="en-US" sz="2800" dirty="0" smtClean="0"/>
              <a:t>he was a member of the Committee of Safety.  In 1775 he was made colonel </a:t>
            </a:r>
            <a:r>
              <a:rPr lang="en-US" sz="2800" dirty="0" smtClean="0"/>
              <a:t>of the </a:t>
            </a:r>
            <a:r>
              <a:rPr lang="en-US" sz="2800" dirty="0" smtClean="0"/>
              <a:t>Halifax Militia</a:t>
            </a:r>
            <a:r>
              <a:rPr lang="en-US" sz="2800" dirty="0" smtClean="0"/>
              <a:t>.  In 1775 </a:t>
            </a:r>
            <a:r>
              <a:rPr lang="en-US" sz="2800" dirty="0" smtClean="0"/>
              <a:t>he was a member of the 3</a:t>
            </a:r>
            <a:r>
              <a:rPr lang="en-US" sz="2800" baseline="30000" dirty="0" smtClean="0"/>
              <a:t>rd</a:t>
            </a:r>
            <a:r>
              <a:rPr lang="en-US" sz="2800" dirty="0" smtClean="0"/>
              <a:t> Provincial Congress and in 1776 he was a member of the 4</a:t>
            </a:r>
            <a:r>
              <a:rPr lang="en-US" sz="2800" baseline="30000" dirty="0" smtClean="0"/>
              <a:t>th</a:t>
            </a:r>
            <a:r>
              <a:rPr lang="en-US" sz="2800" dirty="0" smtClean="0"/>
              <a:t> Provincial </a:t>
            </a:r>
            <a:r>
              <a:rPr lang="en-US" sz="2800" dirty="0" smtClean="0"/>
              <a:t>Congress, </a:t>
            </a:r>
            <a:r>
              <a:rPr lang="en-US" sz="2800" dirty="0" smtClean="0"/>
              <a:t>representing Halifax County.   In 1777 he was </a:t>
            </a:r>
            <a:r>
              <a:rPr lang="en-US" sz="2800" dirty="0" smtClean="0"/>
              <a:t>the first  </a:t>
            </a:r>
            <a:r>
              <a:rPr lang="en-US" sz="2800" dirty="0"/>
              <a:t>s</a:t>
            </a:r>
            <a:r>
              <a:rPr lang="en-US" sz="2800" dirty="0" smtClean="0"/>
              <a:t>enator </a:t>
            </a:r>
            <a:r>
              <a:rPr lang="en-US" sz="2800" dirty="0" smtClean="0"/>
              <a:t>to represent Halifax </a:t>
            </a:r>
            <a:r>
              <a:rPr lang="en-US" sz="2800" dirty="0" smtClean="0"/>
              <a:t>in the General </a:t>
            </a:r>
            <a:r>
              <a:rPr lang="en-US" sz="2800" dirty="0" smtClean="0"/>
              <a:t>Assembly.  In battles during 1778 and after the </a:t>
            </a:r>
            <a:r>
              <a:rPr lang="en-US" sz="2800" dirty="0" smtClean="0"/>
              <a:t>war, he </a:t>
            </a:r>
            <a:r>
              <a:rPr lang="en-US" sz="2800" dirty="0" smtClean="0"/>
              <a:t>was Presiding Justice of the Court of Common Pleas.  </a:t>
            </a:r>
            <a:endParaRPr lang="en-US" sz="2800" dirty="0"/>
          </a:p>
        </p:txBody>
      </p:sp>
    </p:spTree>
    <p:extLst>
      <p:ext uri="{BB962C8B-B14F-4D97-AF65-F5344CB8AC3E}">
        <p14:creationId xmlns:p14="http://schemas.microsoft.com/office/powerpoint/2010/main" val="3753641823"/>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267200"/>
            <a:ext cx="7620000" cy="2362200"/>
          </a:xfrm>
        </p:spPr>
        <p:txBody>
          <a:bodyPr/>
          <a:lstStyle/>
          <a:p>
            <a:pPr algn="ctr"/>
            <a:r>
              <a:rPr lang="en-US" sz="2500" dirty="0" smtClean="0"/>
              <a:t>In 1843 Mary Etheridge stated in her application for a pension  that she married John Etheridge one half mile from Enfield Old Courthouse in the home of Col. John Bradford.  Witnesses were John, Mary, and Elizabeth Bradford.   </a:t>
            </a:r>
            <a:br>
              <a:rPr lang="en-US" sz="2500" dirty="0" smtClean="0"/>
            </a:br>
            <a:r>
              <a:rPr lang="en-US" sz="2500" dirty="0" smtClean="0"/>
              <a:t>March 7, 1780. </a:t>
            </a:r>
            <a:endParaRPr lang="en-US" sz="2500" dirty="0"/>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85800" y="228601"/>
            <a:ext cx="3083095" cy="3886200"/>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28601"/>
            <a:ext cx="3110187" cy="3810000"/>
          </a:xfrm>
        </p:spPr>
      </p:pic>
    </p:spTree>
    <p:extLst>
      <p:ext uri="{BB962C8B-B14F-4D97-AF65-F5344CB8AC3E}">
        <p14:creationId xmlns:p14="http://schemas.microsoft.com/office/powerpoint/2010/main" val="40220296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905000"/>
            <a:ext cx="7543800" cy="3581400"/>
          </a:xfrm>
        </p:spPr>
        <p:txBody>
          <a:bodyPr/>
          <a:lstStyle/>
          <a:p>
            <a:pPr algn="just"/>
            <a:r>
              <a:rPr lang="en-US" sz="2800" dirty="0" smtClean="0"/>
              <a:t>Presented by Jeff E. Dickens to the Bradford-Branch Family Gathering at St. John’s Episcopal Church, Tallahassee, Florida, March 24, 2012.   This presentation begins with the families of Colonel John Branch and Colonel John Bradford in colonial Halifax County, North </a:t>
            </a:r>
            <a:r>
              <a:rPr lang="en-US" sz="2800" dirty="0" smtClean="0"/>
              <a:t>Carolina, </a:t>
            </a:r>
            <a:r>
              <a:rPr lang="en-US" sz="2800" dirty="0" smtClean="0"/>
              <a:t>and follows the historical events and people of Halifax  and Enfield through the death of Governor John Branch in Enfield in the </a:t>
            </a:r>
            <a:r>
              <a:rPr lang="en-US" sz="2800" dirty="0" smtClean="0"/>
              <a:t>year 1863</a:t>
            </a:r>
            <a:r>
              <a:rPr lang="en-US" sz="2800" dirty="0" smtClean="0"/>
              <a:t>.</a:t>
            </a:r>
            <a:endParaRPr lang="en-US" sz="2800" dirty="0"/>
          </a:p>
        </p:txBody>
      </p:sp>
      <p:sp>
        <p:nvSpPr>
          <p:cNvPr id="5" name="Subtitle 4"/>
          <p:cNvSpPr>
            <a:spLocks noGrp="1"/>
          </p:cNvSpPr>
          <p:nvPr>
            <p:ph type="subTitle" idx="1"/>
          </p:nvPr>
        </p:nvSpPr>
        <p:spPr>
          <a:xfrm flipV="1">
            <a:off x="685800" y="6629400"/>
            <a:ext cx="6461760" cy="533400"/>
          </a:xfrm>
        </p:spPr>
        <p:txBody>
          <a:bodyPr/>
          <a:lstStyle/>
          <a:p>
            <a:endParaRPr lang="en-US" dirty="0"/>
          </a:p>
        </p:txBody>
      </p:sp>
    </p:spTree>
    <p:extLst>
      <p:ext uri="{BB962C8B-B14F-4D97-AF65-F5344CB8AC3E}">
        <p14:creationId xmlns:p14="http://schemas.microsoft.com/office/powerpoint/2010/main" val="9486526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24256"/>
          </a:xfrm>
        </p:spPr>
        <p:txBody>
          <a:bodyPr/>
          <a:lstStyle/>
          <a:p>
            <a:r>
              <a:rPr lang="en-US" dirty="0" smtClean="0"/>
              <a:t>General Washington at Valley Forge</a:t>
            </a:r>
            <a:endParaRPr lang="en-US" dirty="0"/>
          </a:p>
        </p:txBody>
      </p:sp>
      <p:sp>
        <p:nvSpPr>
          <p:cNvPr id="3" name="Text Placeholder 2"/>
          <p:cNvSpPr>
            <a:spLocks noGrp="1"/>
          </p:cNvSpPr>
          <p:nvPr>
            <p:ph type="body" sz="half" idx="2"/>
          </p:nvPr>
        </p:nvSpPr>
        <p:spPr/>
        <p:txBody>
          <a:bodyPr>
            <a:normAutofit fontScale="77500" lnSpcReduction="20000"/>
          </a:bodyPr>
          <a:lstStyle/>
          <a:p>
            <a:r>
              <a:rPr lang="en-US" dirty="0" smtClean="0"/>
              <a:t>Washington’s printer at Valley Forge was Abraham Hodge.</a:t>
            </a:r>
          </a:p>
          <a:p>
            <a:r>
              <a:rPr lang="en-US" dirty="0" smtClean="0"/>
              <a:t>Hodge moved to </a:t>
            </a:r>
            <a:r>
              <a:rPr lang="en-US" dirty="0" smtClean="0"/>
              <a:t>Halifax, opened </a:t>
            </a:r>
            <a:r>
              <a:rPr lang="en-US" dirty="0" smtClean="0"/>
              <a:t>a printing shop </a:t>
            </a:r>
            <a:r>
              <a:rPr lang="en-US" dirty="0" smtClean="0"/>
              <a:t>there, </a:t>
            </a:r>
            <a:r>
              <a:rPr lang="en-US" dirty="0" smtClean="0"/>
              <a:t>and is buried</a:t>
            </a:r>
          </a:p>
          <a:p>
            <a:r>
              <a:rPr lang="en-US" dirty="0" smtClean="0"/>
              <a:t>in </a:t>
            </a:r>
            <a:r>
              <a:rPr lang="en-US" dirty="0" smtClean="0"/>
              <a:t>the Old Colonial Cemetery in Historic </a:t>
            </a:r>
            <a:r>
              <a:rPr lang="en-US" dirty="0" smtClean="0"/>
              <a:t>Halifax.</a:t>
            </a:r>
            <a:endParaRPr lang="en-US" dirty="0"/>
          </a:p>
        </p:txBody>
      </p:sp>
      <p:pic>
        <p:nvPicPr>
          <p:cNvPr id="5" name="Content Placeholder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895003" y="381779"/>
            <a:ext cx="6591993" cy="49419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2696632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448056"/>
          </a:xfrm>
        </p:spPr>
        <p:txBody>
          <a:bodyPr/>
          <a:lstStyle/>
          <a:p>
            <a:r>
              <a:rPr lang="en-US" dirty="0" smtClean="0"/>
              <a:t>Uniform of North Carolina Continental Line Soldier</a:t>
            </a:r>
            <a:endParaRPr lang="en-US" dirty="0"/>
          </a:p>
        </p:txBody>
      </p:sp>
      <p:sp>
        <p:nvSpPr>
          <p:cNvPr id="3" name="Text Placeholder 2"/>
          <p:cNvSpPr>
            <a:spLocks noGrp="1"/>
          </p:cNvSpPr>
          <p:nvPr>
            <p:ph type="body" sz="half" idx="2"/>
          </p:nvPr>
        </p:nvSpPr>
        <p:spPr/>
        <p:txBody>
          <a:bodyPr/>
          <a:lstStyle/>
          <a:p>
            <a:r>
              <a:rPr lang="en-US" dirty="0" smtClean="0"/>
              <a:t>Halifax was the commissary for North Carolina Troops in the Revolutionary </a:t>
            </a:r>
            <a:r>
              <a:rPr lang="en-US" dirty="0" smtClean="0"/>
              <a:t>War.</a:t>
            </a:r>
            <a:endParaRPr lang="en-US" dirty="0"/>
          </a:p>
        </p:txBody>
      </p:sp>
      <p:pic>
        <p:nvPicPr>
          <p:cNvPr id="5" name="Content Placeholder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2899587" y="381000"/>
            <a:ext cx="2582826" cy="494347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2667833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5029200"/>
            <a:ext cx="7772400" cy="609600"/>
          </a:xfrm>
        </p:spPr>
        <p:txBody>
          <a:bodyPr/>
          <a:lstStyle/>
          <a:p>
            <a:r>
              <a:rPr lang="en-US" dirty="0" smtClean="0"/>
              <a:t>North Carolina Continental Army Button</a:t>
            </a:r>
            <a:endParaRPr lang="en-US" dirty="0"/>
          </a:p>
        </p:txBody>
      </p:sp>
      <p:sp>
        <p:nvSpPr>
          <p:cNvPr id="3" name="Text Placeholder 2"/>
          <p:cNvSpPr>
            <a:spLocks noGrp="1"/>
          </p:cNvSpPr>
          <p:nvPr>
            <p:ph type="body" sz="half" idx="2"/>
          </p:nvPr>
        </p:nvSpPr>
        <p:spPr>
          <a:xfrm>
            <a:off x="304799" y="5410200"/>
            <a:ext cx="7772401" cy="1143000"/>
          </a:xfrm>
        </p:spPr>
        <p:txBody>
          <a:bodyPr>
            <a:normAutofit/>
          </a:bodyPr>
          <a:lstStyle/>
          <a:p>
            <a:endParaRPr lang="en-US" dirty="0" smtClean="0"/>
          </a:p>
          <a:p>
            <a:r>
              <a:rPr lang="en-US" dirty="0" smtClean="0"/>
              <a:t>USA NC buttons were only made in Halifax at Col. Nicholas Long’s “Public </a:t>
            </a:r>
            <a:r>
              <a:rPr lang="en-US" dirty="0" smtClean="0"/>
              <a:t>Works.”</a:t>
            </a:r>
            <a:endParaRPr lang="en-US" dirty="0" smtClean="0"/>
          </a:p>
          <a:p>
            <a:r>
              <a:rPr lang="en-US" dirty="0" smtClean="0"/>
              <a:t>This button was found </a:t>
            </a:r>
            <a:r>
              <a:rPr lang="en-US" dirty="0" smtClean="0"/>
              <a:t>outside </a:t>
            </a:r>
            <a:r>
              <a:rPr lang="en-US" dirty="0" smtClean="0"/>
              <a:t>Halifax </a:t>
            </a:r>
            <a:r>
              <a:rPr lang="en-US" dirty="0" smtClean="0"/>
              <a:t>in a cotton field that had served as a camp site.</a:t>
            </a:r>
            <a:endParaRPr lang="en-US" dirty="0"/>
          </a:p>
        </p:txBody>
      </p:sp>
      <p:pic>
        <p:nvPicPr>
          <p:cNvPr id="5" name="Content Placeholder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2057400" y="838200"/>
            <a:ext cx="4386944" cy="3685032"/>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38817471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295656"/>
          </a:xfrm>
        </p:spPr>
        <p:txBody>
          <a:bodyPr/>
          <a:lstStyle/>
          <a:p>
            <a:r>
              <a:rPr lang="en-US" dirty="0" smtClean="0"/>
              <a:t>William Wooten’s  Sword Cane</a:t>
            </a:r>
            <a:endParaRPr lang="en-US" dirty="0"/>
          </a:p>
        </p:txBody>
      </p:sp>
      <p:sp>
        <p:nvSpPr>
          <p:cNvPr id="3" name="Text Placeholder 2"/>
          <p:cNvSpPr>
            <a:spLocks noGrp="1"/>
          </p:cNvSpPr>
          <p:nvPr>
            <p:ph type="body" sz="half" idx="2"/>
          </p:nvPr>
        </p:nvSpPr>
        <p:spPr>
          <a:xfrm>
            <a:off x="304799" y="5791200"/>
            <a:ext cx="7772401" cy="914400"/>
          </a:xfrm>
        </p:spPr>
        <p:txBody>
          <a:bodyPr>
            <a:normAutofit/>
          </a:bodyPr>
          <a:lstStyle/>
          <a:p>
            <a:r>
              <a:rPr lang="en-US" dirty="0" smtClean="0"/>
              <a:t>William Wooten was the Clerk of Court for Halifax County when Cornwallis and Tarleton entered Halifax.  Wooten was Henry Bradford’s </a:t>
            </a:r>
            <a:r>
              <a:rPr lang="en-US" dirty="0" smtClean="0"/>
              <a:t>brother-in-law,</a:t>
            </a:r>
            <a:endParaRPr lang="en-US" dirty="0" smtClean="0"/>
          </a:p>
          <a:p>
            <a:r>
              <a:rPr lang="en-US" dirty="0" smtClean="0"/>
              <a:t> having married Frances Bradford.</a:t>
            </a:r>
            <a:endParaRPr lang="en-US" dirty="0"/>
          </a:p>
        </p:txBody>
      </p:sp>
      <p:pic>
        <p:nvPicPr>
          <p:cNvPr id="5" name="Content Placeholder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791634" y="381000"/>
            <a:ext cx="6798732" cy="494347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72918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448056"/>
          </a:xfrm>
        </p:spPr>
        <p:txBody>
          <a:bodyPr/>
          <a:lstStyle/>
          <a:p>
            <a:r>
              <a:rPr lang="en-US" dirty="0" smtClean="0"/>
              <a:t>George Washington being sworn in </a:t>
            </a:r>
            <a:r>
              <a:rPr lang="en-US" dirty="0" smtClean="0"/>
              <a:t>as</a:t>
            </a:r>
            <a:br>
              <a:rPr lang="en-US" dirty="0" smtClean="0"/>
            </a:br>
            <a:r>
              <a:rPr lang="en-US" dirty="0" smtClean="0"/>
              <a:t> President </a:t>
            </a:r>
            <a:r>
              <a:rPr lang="en-US" dirty="0" smtClean="0"/>
              <a:t>of </a:t>
            </a:r>
            <a:r>
              <a:rPr lang="en-US" dirty="0" smtClean="0"/>
              <a:t> the United </a:t>
            </a:r>
            <a:r>
              <a:rPr lang="en-US" dirty="0" smtClean="0"/>
              <a:t>States</a:t>
            </a:r>
            <a:endParaRPr lang="en-US" dirty="0"/>
          </a:p>
        </p:txBody>
      </p:sp>
      <p:sp>
        <p:nvSpPr>
          <p:cNvPr id="7" name="Text Placeholder 6"/>
          <p:cNvSpPr>
            <a:spLocks noGrp="1"/>
          </p:cNvSpPr>
          <p:nvPr>
            <p:ph type="body" sz="half" idx="2"/>
          </p:nvPr>
        </p:nvSpPr>
        <p:spPr/>
        <p:txBody>
          <a:bodyPr/>
          <a:lstStyle/>
          <a:p>
            <a:r>
              <a:rPr lang="en-US" dirty="0" smtClean="0"/>
              <a:t>Washington spent the night and was entertained in Halifax on his Southern </a:t>
            </a:r>
            <a:r>
              <a:rPr lang="en-US" dirty="0" smtClean="0"/>
              <a:t>Tour.</a:t>
            </a:r>
            <a:endParaRPr lang="en-US" dirty="0"/>
          </a:p>
        </p:txBody>
      </p:sp>
      <p:pic>
        <p:nvPicPr>
          <p:cNvPr id="6" name="Content Placeholder 5"/>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988522" y="304800"/>
            <a:ext cx="6404956" cy="48047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514569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p:spPr>
        <p:txBody>
          <a:bodyPr/>
          <a:lstStyle/>
          <a:p>
            <a:pPr algn="ctr"/>
            <a:r>
              <a:rPr lang="en-US" sz="2800" dirty="0" smtClean="0"/>
              <a:t>The Burgess House</a:t>
            </a:r>
            <a:br>
              <a:rPr lang="en-US" sz="2800" dirty="0" smtClean="0"/>
            </a:br>
            <a:r>
              <a:rPr lang="en-US" sz="2800" dirty="0" smtClean="0"/>
              <a:t>Before and </a:t>
            </a:r>
            <a:r>
              <a:rPr lang="en-US" sz="2800" dirty="0" smtClean="0"/>
              <a:t>After Restoration</a:t>
            </a:r>
            <a:r>
              <a:rPr lang="en-US" sz="2800" dirty="0" smtClean="0"/>
              <a:t/>
            </a:r>
            <a:br>
              <a:rPr lang="en-US" sz="2800" dirty="0" smtClean="0"/>
            </a:br>
            <a:r>
              <a:rPr lang="en-US" sz="2800" dirty="0" smtClean="0"/>
              <a:t>Historic Halifax</a:t>
            </a:r>
            <a:endParaRPr lang="en-US" sz="2800" dirty="0"/>
          </a:p>
        </p:txBody>
      </p:sp>
      <p:pic>
        <p:nvPicPr>
          <p:cNvPr id="8" name="Content Placeholder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2400" y="2438400"/>
            <a:ext cx="4191000" cy="3505199"/>
          </a:xfrm>
          <a:prstGeom prst="rect">
            <a:avLst/>
          </a:prstGeom>
          <a:ln>
            <a:noFill/>
          </a:ln>
          <a:effectLst>
            <a:softEdge rad="112500"/>
          </a:effectLst>
        </p:spPr>
      </p:pic>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419600" y="2459830"/>
            <a:ext cx="3962400" cy="3407569"/>
          </a:xfrm>
          <a:prstGeom prst="rect">
            <a:avLst/>
          </a:prstGeom>
          <a:ln>
            <a:noFill/>
          </a:ln>
          <a:effectLst>
            <a:softEdge rad="112500"/>
          </a:effectLst>
        </p:spPr>
      </p:pic>
    </p:spTree>
    <p:extLst>
      <p:ext uri="{BB962C8B-B14F-4D97-AF65-F5344CB8AC3E}">
        <p14:creationId xmlns:p14="http://schemas.microsoft.com/office/powerpoint/2010/main" val="4530780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448322"/>
          </a:xfrm>
        </p:spPr>
        <p:txBody>
          <a:bodyPr/>
          <a:lstStyle/>
          <a:p>
            <a:r>
              <a:rPr lang="en-US" dirty="0" smtClean="0"/>
              <a:t>Jail in Historic Halifax</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6764" b="6764"/>
          <a:stretch>
            <a:fillRect/>
          </a:stretch>
        </p:blipFill>
        <p:spPr/>
      </p:pic>
      <p:sp>
        <p:nvSpPr>
          <p:cNvPr id="4" name="Text Placeholder 3"/>
          <p:cNvSpPr>
            <a:spLocks noGrp="1"/>
          </p:cNvSpPr>
          <p:nvPr>
            <p:ph type="body" sz="half" idx="2"/>
          </p:nvPr>
        </p:nvSpPr>
        <p:spPr>
          <a:xfrm>
            <a:off x="301752" y="5943600"/>
            <a:ext cx="7772400" cy="762000"/>
          </a:xfrm>
        </p:spPr>
        <p:txBody>
          <a:bodyPr>
            <a:normAutofit fontScale="92500" lnSpcReduction="10000"/>
          </a:bodyPr>
          <a:lstStyle/>
          <a:p>
            <a:r>
              <a:rPr lang="en-US" dirty="0" smtClean="0"/>
              <a:t>Col. John Bradford and Col. John Branch were sheriffs of Halifax County.</a:t>
            </a:r>
          </a:p>
          <a:p>
            <a:r>
              <a:rPr lang="en-US" dirty="0" smtClean="0"/>
              <a:t>This is the third jail built in Halifax.  Inmates trying to escape had burned the first two </a:t>
            </a:r>
            <a:r>
              <a:rPr lang="en-US" dirty="0" smtClean="0"/>
              <a:t>structures, </a:t>
            </a:r>
            <a:r>
              <a:rPr lang="en-US" dirty="0" smtClean="0"/>
              <a:t>making the construction of a brick jail necessary. </a:t>
            </a:r>
          </a:p>
        </p:txBody>
      </p:sp>
    </p:spTree>
    <p:extLst>
      <p:ext uri="{BB962C8B-B14F-4D97-AF65-F5344CB8AC3E}">
        <p14:creationId xmlns:p14="http://schemas.microsoft.com/office/powerpoint/2010/main" val="27026210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Tap Room in Historic Halifax</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6764" b="6764"/>
          <a:stretch>
            <a:fillRect/>
          </a:stretch>
        </p:blipFill>
        <p:spPr/>
      </p:pic>
      <p:sp>
        <p:nvSpPr>
          <p:cNvPr id="4" name="Text Placeholder 3"/>
          <p:cNvSpPr>
            <a:spLocks noGrp="1"/>
          </p:cNvSpPr>
          <p:nvPr>
            <p:ph type="body" sz="half" idx="2"/>
          </p:nvPr>
        </p:nvSpPr>
        <p:spPr>
          <a:xfrm>
            <a:off x="301752" y="6248400"/>
            <a:ext cx="7772400" cy="460248"/>
          </a:xfrm>
        </p:spPr>
        <p:txBody>
          <a:bodyPr/>
          <a:lstStyle/>
          <a:p>
            <a:r>
              <a:rPr lang="en-US" dirty="0" smtClean="0"/>
              <a:t>Local Tavern</a:t>
            </a:r>
            <a:endParaRPr lang="en-US" dirty="0"/>
          </a:p>
        </p:txBody>
      </p:sp>
    </p:spTree>
    <p:extLst>
      <p:ext uri="{BB962C8B-B14F-4D97-AF65-F5344CB8AC3E}">
        <p14:creationId xmlns:p14="http://schemas.microsoft.com/office/powerpoint/2010/main" val="3645385916"/>
      </p:ext>
    </p:extLst>
  </p:cSld>
  <p:clrMapOvr>
    <a:masterClrMapping/>
  </p:clrMapOvr>
  <p:transition spd="slow">
    <p:cove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620000" cy="1189038"/>
          </a:xfrm>
        </p:spPr>
        <p:txBody>
          <a:bodyPr/>
          <a:lstStyle/>
          <a:p>
            <a:pPr algn="ctr"/>
            <a:r>
              <a:rPr lang="en-US" dirty="0" smtClean="0"/>
              <a:t>“</a:t>
            </a:r>
            <a:r>
              <a:rPr lang="en-US" dirty="0" smtClean="0"/>
              <a:t>Loretta,” home </a:t>
            </a:r>
            <a:r>
              <a:rPr lang="en-US" dirty="0" smtClean="0"/>
              <a:t>of  </a:t>
            </a:r>
            <a:r>
              <a:rPr lang="en-US" dirty="0" smtClean="0"/>
              <a:t/>
            </a:r>
            <a:br>
              <a:rPr lang="en-US" dirty="0" smtClean="0"/>
            </a:br>
            <a:r>
              <a:rPr lang="en-US" dirty="0" smtClean="0"/>
              <a:t>General </a:t>
            </a:r>
            <a:r>
              <a:rPr lang="en-US" dirty="0" smtClean="0"/>
              <a:t>William R. Davie</a:t>
            </a:r>
            <a:endParaRPr lang="en-US" dirty="0"/>
          </a:p>
        </p:txBody>
      </p:sp>
      <p:sp>
        <p:nvSpPr>
          <p:cNvPr id="3" name="Text Placeholder 2"/>
          <p:cNvSpPr>
            <a:spLocks noGrp="1"/>
          </p:cNvSpPr>
          <p:nvPr>
            <p:ph type="body" idx="1"/>
          </p:nvPr>
        </p:nvSpPr>
        <p:spPr>
          <a:xfrm>
            <a:off x="457200" y="1535112"/>
            <a:ext cx="3657600" cy="750887"/>
          </a:xfrm>
        </p:spPr>
        <p:txBody>
          <a:bodyPr>
            <a:normAutofit fontScale="70000" lnSpcReduction="20000"/>
          </a:bodyPr>
          <a:lstStyle/>
          <a:p>
            <a:r>
              <a:rPr lang="en-US" dirty="0" smtClean="0"/>
              <a:t>Father of the University of North Carolina</a:t>
            </a:r>
          </a:p>
          <a:p>
            <a:r>
              <a:rPr lang="en-US" dirty="0" smtClean="0"/>
              <a:t>Davie owned the celebrated race horse </a:t>
            </a:r>
            <a:r>
              <a:rPr lang="en-US" dirty="0" smtClean="0"/>
              <a:t>Sir Archie.</a:t>
            </a:r>
            <a:endParaRPr lang="en-US"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81000" y="2743200"/>
            <a:ext cx="4038600" cy="335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a:spLocks noGrp="1"/>
          </p:cNvSpPr>
          <p:nvPr>
            <p:ph type="body" sz="quarter" idx="3"/>
          </p:nvPr>
        </p:nvSpPr>
        <p:spPr/>
        <p:txBody>
          <a:bodyPr/>
          <a:lstStyle/>
          <a:p>
            <a:r>
              <a:rPr lang="en-US" dirty="0" smtClean="0"/>
              <a:t>William Richardson Davie</a:t>
            </a:r>
            <a:endParaRPr lang="en-US" dirty="0"/>
          </a:p>
        </p:txBody>
      </p:sp>
      <p:pic>
        <p:nvPicPr>
          <p:cNvPr id="7" name="Content Placeholder 6"/>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953000" y="2713567"/>
            <a:ext cx="2590800" cy="33824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298651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371856"/>
          </a:xfrm>
        </p:spPr>
        <p:txBody>
          <a:bodyPr/>
          <a:lstStyle/>
          <a:p>
            <a:r>
              <a:rPr lang="en-US" dirty="0" smtClean="0"/>
              <a:t>Shell  Castle</a:t>
            </a:r>
            <a:endParaRPr lang="en-US" dirty="0"/>
          </a:p>
        </p:txBody>
      </p:sp>
      <p:sp>
        <p:nvSpPr>
          <p:cNvPr id="3" name="Text Placeholder 2"/>
          <p:cNvSpPr>
            <a:spLocks noGrp="1"/>
          </p:cNvSpPr>
          <p:nvPr>
            <p:ph type="body" sz="half" idx="2"/>
          </p:nvPr>
        </p:nvSpPr>
        <p:spPr>
          <a:xfrm>
            <a:off x="304799" y="5943600"/>
            <a:ext cx="7772401" cy="762000"/>
          </a:xfrm>
        </p:spPr>
        <p:txBody>
          <a:bodyPr>
            <a:normAutofit fontScale="92500" lnSpcReduction="10000"/>
          </a:bodyPr>
          <a:lstStyle/>
          <a:p>
            <a:r>
              <a:rPr lang="en-US" dirty="0" smtClean="0"/>
              <a:t>This home is located </a:t>
            </a:r>
            <a:r>
              <a:rPr lang="en-US" dirty="0" smtClean="0"/>
              <a:t>on Bradford property that was sold to  Matthew Cary  Whitaker.  Matthew  Cary Whitaker had run away from home at 16 to join his uncle, Col. John Whitaker, fighting the British</a:t>
            </a:r>
            <a:r>
              <a:rPr lang="en-US" dirty="0" smtClean="0"/>
              <a:t>.  The mother of Confederate Generals Robert and Matt Ransom was born here.</a:t>
            </a:r>
            <a:endParaRPr lang="en-US" dirty="0"/>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939800" y="414337"/>
            <a:ext cx="6502400" cy="4876800"/>
          </a:xfrm>
        </p:spPr>
      </p:pic>
    </p:spTree>
    <p:extLst>
      <p:ext uri="{BB962C8B-B14F-4D97-AF65-F5344CB8AC3E}">
        <p14:creationId xmlns:p14="http://schemas.microsoft.com/office/powerpoint/2010/main" val="3520919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76200"/>
            <a:ext cx="7543800" cy="6705600"/>
          </a:xfrm>
        </p:spPr>
        <p:txBody>
          <a:bodyPr/>
          <a:lstStyle/>
          <a:p>
            <a:pPr algn="just"/>
            <a:r>
              <a:rPr lang="en-US" sz="3200" dirty="0" smtClean="0"/>
              <a:t>“He who steals my purse steals trash,</a:t>
            </a:r>
            <a:br>
              <a:rPr lang="en-US" sz="3200" dirty="0" smtClean="0"/>
            </a:br>
            <a:r>
              <a:rPr lang="en-US" sz="3200" dirty="0" err="1" smtClean="0"/>
              <a:t>‘Tis</a:t>
            </a:r>
            <a:r>
              <a:rPr lang="en-US" sz="3200" dirty="0" smtClean="0"/>
              <a:t> his, </a:t>
            </a:r>
            <a:r>
              <a:rPr lang="en-US" sz="3200" dirty="0" smtClean="0"/>
              <a:t>‘twas </a:t>
            </a:r>
            <a:r>
              <a:rPr lang="en-US" sz="3200" dirty="0" smtClean="0"/>
              <a:t>mine, it has </a:t>
            </a:r>
            <a:r>
              <a:rPr lang="en-US" sz="3200" dirty="0" smtClean="0"/>
              <a:t>been slave to </a:t>
            </a:r>
            <a:r>
              <a:rPr lang="en-US" sz="3200" dirty="0" smtClean="0"/>
              <a:t>thousands, But </a:t>
            </a:r>
            <a:r>
              <a:rPr lang="en-US" sz="3200" dirty="0"/>
              <a:t>he who filches from me my </a:t>
            </a:r>
            <a:r>
              <a:rPr lang="en-US" sz="3200" dirty="0" smtClean="0"/>
              <a:t>good name, Takes that which not enriches him, yet leaves me poor indeed.”</a:t>
            </a:r>
            <a:r>
              <a:rPr lang="en-US" sz="3200" dirty="0"/>
              <a:t/>
            </a:r>
            <a:br>
              <a:rPr lang="en-US" sz="3200" dirty="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a:t/>
            </a:r>
            <a:br>
              <a:rPr lang="en-US" sz="3200" dirty="0"/>
            </a:br>
            <a:r>
              <a:rPr lang="en-US" sz="3200" dirty="0" smtClean="0"/>
              <a:t>Favorite quote of Governor John Branch</a:t>
            </a:r>
            <a:endParaRPr lang="en-US" sz="3200" dirty="0"/>
          </a:p>
        </p:txBody>
      </p:sp>
      <p:sp>
        <p:nvSpPr>
          <p:cNvPr id="5" name="Subtitle 4"/>
          <p:cNvSpPr>
            <a:spLocks noGrp="1"/>
          </p:cNvSpPr>
          <p:nvPr>
            <p:ph type="subTitle" idx="1"/>
          </p:nvPr>
        </p:nvSpPr>
        <p:spPr>
          <a:xfrm flipV="1">
            <a:off x="685800" y="6858000"/>
            <a:ext cx="6461760" cy="76200"/>
          </a:xfrm>
        </p:spPr>
        <p:txBody>
          <a:bodyPr>
            <a:normAutofit fontScale="25000" lnSpcReduction="20000"/>
          </a:bodyPr>
          <a:lstStyle/>
          <a:p>
            <a:endParaRPr lang="en-US" dirty="0"/>
          </a:p>
        </p:txBody>
      </p:sp>
    </p:spTree>
    <p:extLst>
      <p:ext uri="{BB962C8B-B14F-4D97-AF65-F5344CB8AC3E}">
        <p14:creationId xmlns:p14="http://schemas.microsoft.com/office/powerpoint/2010/main" val="3563095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410200"/>
            <a:ext cx="7772400" cy="1280160"/>
          </a:xfrm>
        </p:spPr>
        <p:txBody>
          <a:bodyPr/>
          <a:lstStyle/>
          <a:p>
            <a:r>
              <a:rPr lang="en-US" dirty="0" smtClean="0"/>
              <a:t>Commission  given to Col. John Whitaker to collect taxes on liquor and the stills that made it.   Signed by the </a:t>
            </a:r>
            <a:r>
              <a:rPr lang="en-US" dirty="0" smtClean="0"/>
              <a:t>President</a:t>
            </a:r>
            <a:r>
              <a:rPr lang="en-US" dirty="0" smtClean="0"/>
              <a:t>,</a:t>
            </a:r>
            <a:br>
              <a:rPr lang="en-US" dirty="0" smtClean="0"/>
            </a:br>
            <a:r>
              <a:rPr lang="en-US" dirty="0" smtClean="0"/>
              <a:t>George </a:t>
            </a:r>
            <a:r>
              <a:rPr lang="en-US" dirty="0" smtClean="0"/>
              <a:t>Washington, and Secretary of State </a:t>
            </a:r>
            <a:r>
              <a:rPr lang="en-US" dirty="0" smtClean="0"/>
              <a:t>Thomas </a:t>
            </a:r>
            <a:r>
              <a:rPr lang="en-US" dirty="0" smtClean="0"/>
              <a:t>Jefferson,</a:t>
            </a:r>
            <a:r>
              <a:rPr lang="en-US" dirty="0" smtClean="0"/>
              <a:t/>
            </a:r>
            <a:br>
              <a:rPr lang="en-US" dirty="0" smtClean="0"/>
            </a:br>
            <a:r>
              <a:rPr lang="en-US" dirty="0"/>
              <a:t>i</a:t>
            </a:r>
            <a:r>
              <a:rPr lang="en-US" dirty="0" smtClean="0"/>
              <a:t>t was issued </a:t>
            </a:r>
            <a:r>
              <a:rPr lang="en-US" dirty="0" smtClean="0"/>
              <a:t>from Philadelphia in 1792.  </a:t>
            </a:r>
            <a:r>
              <a:rPr lang="en-US" dirty="0"/>
              <a:t/>
            </a:r>
            <a:br>
              <a:rPr lang="en-US" dirty="0"/>
            </a:br>
            <a:endParaRPr lang="en-US" dirty="0"/>
          </a:p>
        </p:txBody>
      </p:sp>
      <p:sp>
        <p:nvSpPr>
          <p:cNvPr id="3" name="Text Placeholder 2"/>
          <p:cNvSpPr>
            <a:spLocks noGrp="1"/>
          </p:cNvSpPr>
          <p:nvPr>
            <p:ph type="body" sz="half" idx="2"/>
          </p:nvPr>
        </p:nvSpPr>
        <p:spPr/>
        <p:txBody>
          <a:bodyPr>
            <a:normAutofit/>
          </a:bodyPr>
          <a:lstStyle/>
          <a:p>
            <a:endParaRPr lang="en-US" dirty="0" smtClean="0"/>
          </a:p>
          <a:p>
            <a:endParaRPr lang="en-US" dirty="0"/>
          </a:p>
          <a:p>
            <a:endParaRPr lang="en-US" dirty="0" smtClean="0"/>
          </a:p>
          <a:p>
            <a:endParaRPr lang="en-US" dirty="0"/>
          </a:p>
        </p:txBody>
      </p:sp>
      <p:pic>
        <p:nvPicPr>
          <p:cNvPr id="5" name="Content Placeholder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895350" y="381001"/>
            <a:ext cx="6591300" cy="4495799"/>
          </a:xfrm>
        </p:spPr>
      </p:pic>
    </p:spTree>
    <p:extLst>
      <p:ext uri="{BB962C8B-B14F-4D97-AF65-F5344CB8AC3E}">
        <p14:creationId xmlns:p14="http://schemas.microsoft.com/office/powerpoint/2010/main" val="214627337"/>
      </p:ext>
    </p:extLst>
  </p:cSld>
  <p:clrMapOvr>
    <a:masterClrMapping/>
  </p:clrMapOvr>
  <p:transition spd="slow">
    <p:cove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Layout of </a:t>
            </a:r>
            <a:r>
              <a:rPr lang="en-US" dirty="0" smtClean="0"/>
              <a:t>Modern </a:t>
            </a:r>
            <a:r>
              <a:rPr lang="en-US" dirty="0" smtClean="0"/>
              <a:t>Enfield with Gov. Branch’s </a:t>
            </a:r>
            <a:r>
              <a:rPr lang="en-US" dirty="0" smtClean="0"/>
              <a:t>Property</a:t>
            </a:r>
            <a:endParaRPr lang="en-US" dirty="0"/>
          </a:p>
        </p:txBody>
      </p:sp>
      <p:sp>
        <p:nvSpPr>
          <p:cNvPr id="3" name="Text Placeholder 2"/>
          <p:cNvSpPr>
            <a:spLocks noGrp="1"/>
          </p:cNvSpPr>
          <p:nvPr>
            <p:ph type="body" sz="half" idx="2"/>
          </p:nvPr>
        </p:nvSpPr>
        <p:spPr/>
        <p:txBody>
          <a:bodyPr/>
          <a:lstStyle/>
          <a:p>
            <a:r>
              <a:rPr lang="en-US" dirty="0" smtClean="0"/>
              <a:t>1. Gov. Branch’s </a:t>
            </a:r>
            <a:r>
              <a:rPr lang="en-US" dirty="0" smtClean="0"/>
              <a:t>house    </a:t>
            </a:r>
            <a:r>
              <a:rPr lang="en-US" dirty="0" smtClean="0"/>
              <a:t>2. Dr. James and Sarah Branch Hunter’s </a:t>
            </a:r>
            <a:r>
              <a:rPr lang="en-US" dirty="0" smtClean="0"/>
              <a:t>house</a:t>
            </a:r>
            <a:endParaRPr lang="en-US" dirty="0"/>
          </a:p>
        </p:txBody>
      </p:sp>
      <p:pic>
        <p:nvPicPr>
          <p:cNvPr id="6" name="Content Placeholder 5"/>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2271715" y="381000"/>
            <a:ext cx="3838569" cy="4943475"/>
          </a:xfrm>
        </p:spPr>
      </p:pic>
    </p:spTree>
    <p:extLst>
      <p:ext uri="{BB962C8B-B14F-4D97-AF65-F5344CB8AC3E}">
        <p14:creationId xmlns:p14="http://schemas.microsoft.com/office/powerpoint/2010/main" val="32719824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  of  Old  Enfield  Court  </a:t>
            </a:r>
            <a:r>
              <a:rPr lang="en-US" dirty="0"/>
              <a:t>H</a:t>
            </a:r>
            <a:r>
              <a:rPr lang="en-US" dirty="0" smtClean="0"/>
              <a:t>ouse  Land</a:t>
            </a:r>
            <a:endParaRPr lang="en-US" dirty="0"/>
          </a:p>
        </p:txBody>
      </p:sp>
      <p:sp>
        <p:nvSpPr>
          <p:cNvPr id="3" name="Text Placeholder 2"/>
          <p:cNvSpPr>
            <a:spLocks noGrp="1"/>
          </p:cNvSpPr>
          <p:nvPr>
            <p:ph type="body" sz="half" idx="2"/>
          </p:nvPr>
        </p:nvSpPr>
        <p:spPr/>
        <p:txBody>
          <a:bodyPr/>
          <a:lstStyle/>
          <a:p>
            <a:r>
              <a:rPr lang="en-US" dirty="0" smtClean="0"/>
              <a:t>Researched and prepared by Dr. William M. Mann, Jr.</a:t>
            </a:r>
            <a:endParaRPr lang="en-US" dirty="0"/>
          </a:p>
        </p:txBody>
      </p:sp>
      <p:pic>
        <p:nvPicPr>
          <p:cNvPr id="5" name="Content Placeholder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2393757" y="381000"/>
            <a:ext cx="3594485" cy="4943475"/>
          </a:xfrm>
        </p:spPr>
      </p:pic>
    </p:spTree>
    <p:extLst>
      <p:ext uri="{BB962C8B-B14F-4D97-AF65-F5344CB8AC3E}">
        <p14:creationId xmlns:p14="http://schemas.microsoft.com/office/powerpoint/2010/main" val="32787450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Reverend Henry </a:t>
            </a:r>
            <a:r>
              <a:rPr lang="en-US" dirty="0" smtClean="0"/>
              <a:t>Bradford</a:t>
            </a:r>
            <a:endParaRPr lang="en-US" dirty="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1600200"/>
            <a:ext cx="3657600" cy="439051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Content Placeholder 2"/>
          <p:cNvSpPr>
            <a:spLocks noGrp="1"/>
          </p:cNvSpPr>
          <p:nvPr>
            <p:ph sz="half" idx="2"/>
          </p:nvPr>
        </p:nvSpPr>
        <p:spPr>
          <a:xfrm>
            <a:off x="4419600" y="1828800"/>
            <a:ext cx="3657600" cy="4297680"/>
          </a:xfrm>
        </p:spPr>
        <p:txBody>
          <a:bodyPr>
            <a:normAutofit lnSpcReduction="10000"/>
          </a:bodyPr>
          <a:lstStyle/>
          <a:p>
            <a:pPr marL="114300" indent="0">
              <a:buNone/>
            </a:pPr>
            <a:r>
              <a:rPr lang="en-US" sz="1800" dirty="0" smtClean="0"/>
              <a:t>1761-1833  </a:t>
            </a:r>
          </a:p>
          <a:p>
            <a:pPr marL="114300" indent="0">
              <a:buNone/>
            </a:pPr>
            <a:r>
              <a:rPr lang="en-US" sz="1800" dirty="0" smtClean="0"/>
              <a:t>Son of Col. John Bradford  </a:t>
            </a:r>
          </a:p>
          <a:p>
            <a:pPr marL="114300" indent="0">
              <a:buNone/>
            </a:pPr>
            <a:r>
              <a:rPr lang="en-US" sz="1800" dirty="0" smtClean="0"/>
              <a:t>and Patience Reed</a:t>
            </a:r>
          </a:p>
          <a:p>
            <a:pPr marL="114300" indent="0">
              <a:buNone/>
            </a:pPr>
            <a:r>
              <a:rPr lang="en-US" sz="1800" dirty="0"/>
              <a:t>M</a:t>
            </a:r>
            <a:r>
              <a:rPr lang="en-US" sz="1800" dirty="0" smtClean="0"/>
              <a:t>arried  </a:t>
            </a:r>
            <a:r>
              <a:rPr lang="en-US" sz="1800" dirty="0" smtClean="0"/>
              <a:t>Sarah Crowell</a:t>
            </a:r>
            <a:endParaRPr lang="en-US" sz="1800" dirty="0"/>
          </a:p>
          <a:p>
            <a:pPr marL="114300" indent="0">
              <a:buNone/>
            </a:pPr>
            <a:endParaRPr lang="en-US" sz="1800" dirty="0" smtClean="0"/>
          </a:p>
          <a:p>
            <a:pPr marL="114300" indent="0">
              <a:buNone/>
            </a:pPr>
            <a:r>
              <a:rPr lang="en-US" sz="1800" dirty="0" smtClean="0"/>
              <a:t>Revolutionary  War Soldier</a:t>
            </a:r>
          </a:p>
          <a:p>
            <a:pPr marL="114300" indent="0">
              <a:buNone/>
            </a:pPr>
            <a:r>
              <a:rPr lang="en-US" sz="1800" dirty="0" smtClean="0"/>
              <a:t>Early Methodist Minister</a:t>
            </a:r>
          </a:p>
          <a:p>
            <a:pPr marL="114300" indent="0">
              <a:buNone/>
            </a:pPr>
            <a:r>
              <a:rPr lang="en-US" sz="1800" dirty="0" smtClean="0"/>
              <a:t>Ordained by Bishop Asbury</a:t>
            </a:r>
          </a:p>
          <a:p>
            <a:pPr marL="114300" indent="0">
              <a:buNone/>
            </a:pPr>
            <a:r>
              <a:rPr lang="en-US" sz="1800" dirty="0" smtClean="0"/>
              <a:t>Held camp </a:t>
            </a:r>
            <a:r>
              <a:rPr lang="en-US" sz="1800" dirty="0" smtClean="0"/>
              <a:t>meetings ca. 1800</a:t>
            </a:r>
          </a:p>
          <a:p>
            <a:pPr marL="114300" indent="0">
              <a:buNone/>
            </a:pPr>
            <a:r>
              <a:rPr lang="en-US" sz="1800" dirty="0" smtClean="0"/>
              <a:t>Founded </a:t>
            </a:r>
            <a:r>
              <a:rPr lang="en-US" sz="1800" dirty="0" smtClean="0"/>
              <a:t>Bradford’s Chapel</a:t>
            </a:r>
            <a:endParaRPr lang="en-US" sz="1800" dirty="0" smtClean="0"/>
          </a:p>
          <a:p>
            <a:pPr marL="114300" indent="0">
              <a:buNone/>
            </a:pPr>
            <a:r>
              <a:rPr lang="en-US" sz="1800" dirty="0" smtClean="0"/>
              <a:t>Operated </a:t>
            </a:r>
            <a:r>
              <a:rPr lang="en-US" sz="1800" dirty="0" smtClean="0"/>
              <a:t>Bradford’s Academy</a:t>
            </a:r>
            <a:endParaRPr lang="en-US" sz="1800" dirty="0" smtClean="0"/>
          </a:p>
          <a:p>
            <a:pPr marL="114300" indent="0">
              <a:buNone/>
            </a:pPr>
            <a:r>
              <a:rPr lang="en-US" sz="1800" dirty="0" smtClean="0"/>
              <a:t>Composed hymns</a:t>
            </a:r>
            <a:endParaRPr lang="en-US" sz="1800" dirty="0" smtClean="0"/>
          </a:p>
          <a:p>
            <a:pPr marL="114300" indent="0">
              <a:buNone/>
            </a:pPr>
            <a:r>
              <a:rPr lang="en-US" sz="1800" dirty="0" smtClean="0"/>
              <a:t>Thought to be buried in Bradford Cemetery next to his home</a:t>
            </a:r>
          </a:p>
          <a:p>
            <a:pPr marL="114300" indent="0">
              <a:buNone/>
            </a:pPr>
            <a:endParaRPr lang="en-US" sz="1800" dirty="0" smtClean="0"/>
          </a:p>
          <a:p>
            <a:endParaRPr lang="en-US" sz="1800" dirty="0"/>
          </a:p>
        </p:txBody>
      </p:sp>
    </p:spTree>
    <p:extLst>
      <p:ext uri="{BB962C8B-B14F-4D97-AF65-F5344CB8AC3E}">
        <p14:creationId xmlns:p14="http://schemas.microsoft.com/office/powerpoint/2010/main" val="40211243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Sarah Crowell Bradford</a:t>
            </a:r>
            <a:endParaRPr lang="en-US" dirty="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92642" y="1536700"/>
            <a:ext cx="3186715" cy="45894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Content Placeholder 4"/>
          <p:cNvSpPr>
            <a:spLocks noGrp="1"/>
          </p:cNvSpPr>
          <p:nvPr>
            <p:ph sz="half" idx="2"/>
          </p:nvPr>
        </p:nvSpPr>
        <p:spPr>
          <a:xfrm>
            <a:off x="4419600" y="2057400"/>
            <a:ext cx="3657600" cy="4069080"/>
          </a:xfrm>
        </p:spPr>
        <p:txBody>
          <a:bodyPr>
            <a:normAutofit/>
          </a:bodyPr>
          <a:lstStyle/>
          <a:p>
            <a:r>
              <a:rPr lang="en-US" sz="2000" dirty="0" smtClean="0"/>
              <a:t>1763-1839</a:t>
            </a:r>
          </a:p>
          <a:p>
            <a:r>
              <a:rPr lang="en-US" sz="2000" dirty="0" smtClean="0"/>
              <a:t>Member of Crowell Family</a:t>
            </a:r>
          </a:p>
          <a:p>
            <a:r>
              <a:rPr lang="en-US" sz="2000" dirty="0" smtClean="0"/>
              <a:t>Moved to Florida after Henry’s death</a:t>
            </a:r>
          </a:p>
          <a:p>
            <a:r>
              <a:rPr lang="en-US" sz="2000" dirty="0" smtClean="0"/>
              <a:t>Died in Florida  1839</a:t>
            </a:r>
          </a:p>
          <a:p>
            <a:r>
              <a:rPr lang="en-US" sz="2000" dirty="0" smtClean="0"/>
              <a:t>Buried in Pine Hill Plantation Cemetery</a:t>
            </a:r>
          </a:p>
          <a:p>
            <a:endParaRPr lang="en-US" sz="2000" dirty="0" smtClean="0"/>
          </a:p>
        </p:txBody>
      </p:sp>
    </p:spTree>
    <p:extLst>
      <p:ext uri="{BB962C8B-B14F-4D97-AF65-F5344CB8AC3E}">
        <p14:creationId xmlns:p14="http://schemas.microsoft.com/office/powerpoint/2010/main" val="29997004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a:xfrm>
            <a:off x="304801" y="5334000"/>
            <a:ext cx="7772400" cy="457200"/>
          </a:xfrm>
        </p:spPr>
        <p:txBody>
          <a:bodyPr/>
          <a:lstStyle/>
          <a:p>
            <a:r>
              <a:rPr lang="en-US" dirty="0" smtClean="0"/>
              <a:t>Rear  </a:t>
            </a:r>
            <a:r>
              <a:rPr lang="en-US" dirty="0" smtClean="0"/>
              <a:t>View  </a:t>
            </a:r>
            <a:r>
              <a:rPr lang="en-US" dirty="0" smtClean="0"/>
              <a:t>of  Henry  Bradford’s  </a:t>
            </a:r>
            <a:r>
              <a:rPr lang="en-US" dirty="0" smtClean="0"/>
              <a:t>House</a:t>
            </a:r>
            <a:endParaRPr lang="en-US" dirty="0"/>
          </a:p>
        </p:txBody>
      </p:sp>
      <p:sp>
        <p:nvSpPr>
          <p:cNvPr id="21" name="Text Placeholder 20"/>
          <p:cNvSpPr>
            <a:spLocks noGrp="1"/>
          </p:cNvSpPr>
          <p:nvPr>
            <p:ph type="body" sz="half" idx="2"/>
          </p:nvPr>
        </p:nvSpPr>
        <p:spPr/>
        <p:txBody>
          <a:bodyPr/>
          <a:lstStyle/>
          <a:p>
            <a:r>
              <a:rPr lang="en-US" dirty="0" smtClean="0"/>
              <a:t>The most </a:t>
            </a:r>
            <a:r>
              <a:rPr lang="en-US" dirty="0" smtClean="0"/>
              <a:t>recent </a:t>
            </a:r>
            <a:r>
              <a:rPr lang="en-US" dirty="0" smtClean="0"/>
              <a:t>owners are the Charlie Denton family.</a:t>
            </a:r>
            <a:endParaRPr lang="en-US" dirty="0"/>
          </a:p>
        </p:txBody>
      </p:sp>
      <p:pic>
        <p:nvPicPr>
          <p:cNvPr id="23" name="Content Placeholder 22"/>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1143000" y="685800"/>
            <a:ext cx="6096000" cy="4267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447502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5410200"/>
            <a:ext cx="7772400" cy="533400"/>
          </a:xfrm>
        </p:spPr>
        <p:txBody>
          <a:bodyPr/>
          <a:lstStyle/>
          <a:p>
            <a:r>
              <a:rPr lang="en-US" dirty="0" smtClean="0"/>
              <a:t>West </a:t>
            </a:r>
            <a:r>
              <a:rPr lang="en-US" dirty="0" smtClean="0"/>
              <a:t>Side </a:t>
            </a:r>
            <a:r>
              <a:rPr lang="en-US" dirty="0" smtClean="0"/>
              <a:t>of  Henry  Bradford’s  House</a:t>
            </a:r>
            <a:endParaRPr lang="en-US" dirty="0"/>
          </a:p>
        </p:txBody>
      </p:sp>
      <p:sp>
        <p:nvSpPr>
          <p:cNvPr id="3" name="Text Placeholder 2"/>
          <p:cNvSpPr>
            <a:spLocks noGrp="1"/>
          </p:cNvSpPr>
          <p:nvPr>
            <p:ph type="body" sz="half" idx="2"/>
          </p:nvPr>
        </p:nvSpPr>
        <p:spPr/>
        <p:txBody>
          <a:bodyPr/>
          <a:lstStyle/>
          <a:p>
            <a:r>
              <a:rPr lang="en-US" dirty="0" smtClean="0"/>
              <a:t>This is the view from the camp meeting log huts.</a:t>
            </a:r>
            <a:endParaRPr lang="en-US" dirty="0"/>
          </a:p>
        </p:txBody>
      </p:sp>
      <p:pic>
        <p:nvPicPr>
          <p:cNvPr id="5" name="Content Placeholder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066800" y="152400"/>
            <a:ext cx="6400800" cy="50292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5442259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Henry Bradford </a:t>
            </a:r>
            <a:r>
              <a:rPr lang="en-US" dirty="0" smtClean="0"/>
              <a:t>House </a:t>
            </a:r>
            <a:endParaRPr lang="en-US" dirty="0"/>
          </a:p>
        </p:txBody>
      </p:sp>
      <p:sp>
        <p:nvSpPr>
          <p:cNvPr id="3" name="Text Placeholder 2"/>
          <p:cNvSpPr>
            <a:spLocks noGrp="1"/>
          </p:cNvSpPr>
          <p:nvPr>
            <p:ph type="body" sz="half" idx="2"/>
          </p:nvPr>
        </p:nvSpPr>
        <p:spPr/>
        <p:txBody>
          <a:bodyPr/>
          <a:lstStyle/>
          <a:p>
            <a:r>
              <a:rPr lang="en-US" dirty="0" smtClean="0"/>
              <a:t>Before </a:t>
            </a:r>
            <a:r>
              <a:rPr lang="en-US" dirty="0"/>
              <a:t>it was saved from destruction.</a:t>
            </a:r>
            <a:endParaRPr lang="en-US" dirty="0"/>
          </a:p>
        </p:txBody>
      </p:sp>
      <p:pic>
        <p:nvPicPr>
          <p:cNvPr id="5" name="Content Placeholder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895350" y="381000"/>
            <a:ext cx="6591300" cy="494347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3764480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The Henry Bradford House was built as a story and a half like the Burgess </a:t>
            </a:r>
            <a:r>
              <a:rPr lang="en-US" sz="2800" dirty="0" smtClean="0"/>
              <a:t>House and </a:t>
            </a:r>
            <a:r>
              <a:rPr lang="en-US" sz="2800" dirty="0" smtClean="0"/>
              <a:t>was enlarged into a </a:t>
            </a:r>
            <a:r>
              <a:rPr lang="en-US" sz="2800" dirty="0" smtClean="0"/>
              <a:t>gambrel-roof </a:t>
            </a:r>
            <a:r>
              <a:rPr lang="en-US" sz="2800" dirty="0" smtClean="0"/>
              <a:t>house like the Owens House.</a:t>
            </a:r>
            <a:endParaRPr lang="en-US" sz="2800" dirty="0"/>
          </a:p>
        </p:txBody>
      </p:sp>
      <p:sp>
        <p:nvSpPr>
          <p:cNvPr id="3" name="Text Placeholder 2"/>
          <p:cNvSpPr>
            <a:spLocks noGrp="1"/>
          </p:cNvSpPr>
          <p:nvPr>
            <p:ph type="body" idx="1"/>
          </p:nvPr>
        </p:nvSpPr>
        <p:spPr/>
        <p:txBody>
          <a:bodyPr/>
          <a:lstStyle/>
          <a:p>
            <a:r>
              <a:rPr lang="en-US" dirty="0" smtClean="0"/>
              <a:t>Burgess House</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200" y="2778919"/>
            <a:ext cx="3657600" cy="2743200"/>
          </a:xfrm>
        </p:spPr>
      </p:pic>
      <p:sp>
        <p:nvSpPr>
          <p:cNvPr id="5" name="Text Placeholder 4"/>
          <p:cNvSpPr>
            <a:spLocks noGrp="1"/>
          </p:cNvSpPr>
          <p:nvPr>
            <p:ph type="body" sz="quarter" idx="3"/>
          </p:nvPr>
        </p:nvSpPr>
        <p:spPr/>
        <p:txBody>
          <a:bodyPr/>
          <a:lstStyle/>
          <a:p>
            <a:r>
              <a:rPr lang="en-US" dirty="0" smtClean="0"/>
              <a:t>Owens House</a:t>
            </a:r>
            <a:endParaRPr lang="en-US" dirty="0"/>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419600" y="2778919"/>
            <a:ext cx="3657600" cy="2743200"/>
          </a:xfrm>
        </p:spPr>
      </p:pic>
    </p:spTree>
    <p:extLst>
      <p:ext uri="{BB962C8B-B14F-4D97-AF65-F5344CB8AC3E}">
        <p14:creationId xmlns:p14="http://schemas.microsoft.com/office/powerpoint/2010/main" val="463261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Old Town Plantation 1785 Edgecombe County , </a:t>
            </a:r>
            <a:r>
              <a:rPr lang="en-US" dirty="0" smtClean="0"/>
              <a:t>N.C.</a:t>
            </a:r>
            <a:endParaRPr lang="en-US" dirty="0"/>
          </a:p>
        </p:txBody>
      </p:sp>
      <p:sp>
        <p:nvSpPr>
          <p:cNvPr id="3" name="Text Placeholder 2"/>
          <p:cNvSpPr>
            <a:spLocks noGrp="1"/>
          </p:cNvSpPr>
          <p:nvPr>
            <p:ph type="body" sz="half" idx="2"/>
          </p:nvPr>
        </p:nvSpPr>
        <p:spPr/>
        <p:txBody>
          <a:bodyPr/>
          <a:lstStyle/>
          <a:p>
            <a:r>
              <a:rPr lang="en-US" dirty="0" smtClean="0"/>
              <a:t>The Henry Bradford house is similar to Old Town in design.  It will have one shed room on the </a:t>
            </a:r>
            <a:r>
              <a:rPr lang="en-US" dirty="0" smtClean="0"/>
              <a:t>front, </a:t>
            </a:r>
            <a:r>
              <a:rPr lang="en-US" dirty="0" smtClean="0"/>
              <a:t>only </a:t>
            </a:r>
            <a:r>
              <a:rPr lang="en-US" dirty="0" smtClean="0"/>
              <a:t>two </a:t>
            </a:r>
            <a:r>
              <a:rPr lang="en-US" dirty="0" smtClean="0"/>
              <a:t>dormer </a:t>
            </a:r>
            <a:r>
              <a:rPr lang="en-US" dirty="0" smtClean="0"/>
              <a:t>windows, one </a:t>
            </a:r>
            <a:r>
              <a:rPr lang="en-US" dirty="0" smtClean="0"/>
              <a:t>end </a:t>
            </a:r>
            <a:r>
              <a:rPr lang="en-US" dirty="0" smtClean="0"/>
              <a:t>fireplace, </a:t>
            </a:r>
            <a:r>
              <a:rPr lang="en-US" dirty="0" smtClean="0"/>
              <a:t>and one corner fireplace.</a:t>
            </a:r>
            <a:endParaRPr lang="en-US" dirty="0"/>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85850" y="509587"/>
            <a:ext cx="6229350" cy="4672013"/>
          </a:xfrm>
        </p:spPr>
      </p:pic>
    </p:spTree>
    <p:extLst>
      <p:ext uri="{BB962C8B-B14F-4D97-AF65-F5344CB8AC3E}">
        <p14:creationId xmlns:p14="http://schemas.microsoft.com/office/powerpoint/2010/main" val="3252931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5791200"/>
            <a:ext cx="7772400" cy="685800"/>
          </a:xfrm>
        </p:spPr>
        <p:txBody>
          <a:bodyPr/>
          <a:lstStyle/>
          <a:p>
            <a:r>
              <a:rPr lang="en-US" dirty="0" smtClean="0"/>
              <a:t>Halifax  County</a:t>
            </a:r>
            <a:endParaRPr lang="en-US" dirty="0"/>
          </a:p>
        </p:txBody>
      </p:sp>
      <p:sp>
        <p:nvSpPr>
          <p:cNvPr id="3" name="Text Placeholder 2"/>
          <p:cNvSpPr>
            <a:spLocks noGrp="1"/>
          </p:cNvSpPr>
          <p:nvPr>
            <p:ph type="body" sz="half" idx="2"/>
          </p:nvPr>
        </p:nvSpPr>
        <p:spPr>
          <a:xfrm>
            <a:off x="228600" y="6248400"/>
            <a:ext cx="7772401" cy="609600"/>
          </a:xfrm>
        </p:spPr>
        <p:txBody>
          <a:bodyPr/>
          <a:lstStyle/>
          <a:p>
            <a:endParaRPr lang="en-US" dirty="0"/>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19200" y="152400"/>
            <a:ext cx="6096000" cy="589376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5630980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sz="2800" dirty="0" smtClean="0"/>
              <a:t>Interior of Henry &amp; Sarah Bradford’s </a:t>
            </a:r>
            <a:r>
              <a:rPr lang="en-US" sz="2800" dirty="0"/>
              <a:t>H</a:t>
            </a:r>
            <a:r>
              <a:rPr lang="en-US" sz="2800" dirty="0" smtClean="0"/>
              <a:t>ome</a:t>
            </a:r>
            <a:r>
              <a:rPr lang="en-US" sz="2800" dirty="0" smtClean="0"/>
              <a:t/>
            </a:r>
            <a:br>
              <a:rPr lang="en-US" sz="2800" dirty="0" smtClean="0"/>
            </a:br>
            <a:r>
              <a:rPr lang="en-US" sz="2000" dirty="0" smtClean="0"/>
              <a:t>155 years after Dr. Edward Bradford last visited his childhood home.</a:t>
            </a:r>
            <a:endParaRPr lang="en-US" sz="2800" dirty="0"/>
          </a:p>
        </p:txBody>
      </p:sp>
      <p:sp>
        <p:nvSpPr>
          <p:cNvPr id="8" name="Text Placeholder 7"/>
          <p:cNvSpPr>
            <a:spLocks noGrp="1"/>
          </p:cNvSpPr>
          <p:nvPr>
            <p:ph type="body" idx="1"/>
          </p:nvPr>
        </p:nvSpPr>
        <p:spPr>
          <a:xfrm>
            <a:off x="457200" y="1535112"/>
            <a:ext cx="3657600" cy="979487"/>
          </a:xfrm>
        </p:spPr>
        <p:txBody>
          <a:bodyPr/>
          <a:lstStyle/>
          <a:p>
            <a:r>
              <a:rPr lang="en-US" sz="1400" dirty="0" smtClean="0"/>
              <a:t>Corner fire place in front room.  </a:t>
            </a:r>
            <a:endParaRPr lang="en-US" sz="1400" dirty="0" smtClean="0"/>
          </a:p>
          <a:p>
            <a:r>
              <a:rPr lang="en-US" sz="1400" dirty="0" smtClean="0"/>
              <a:t>Original </a:t>
            </a:r>
            <a:r>
              <a:rPr lang="en-US" sz="1400" dirty="0" smtClean="0"/>
              <a:t>mantle and brick work.</a:t>
            </a:r>
            <a:endParaRPr lang="en-US" sz="1400"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200" y="2778919"/>
            <a:ext cx="3657600" cy="2743200"/>
          </a:xfrm>
        </p:spPr>
      </p:pic>
      <p:sp>
        <p:nvSpPr>
          <p:cNvPr id="9" name="Text Placeholder 8"/>
          <p:cNvSpPr>
            <a:spLocks noGrp="1"/>
          </p:cNvSpPr>
          <p:nvPr>
            <p:ph type="body" sz="quarter" idx="3"/>
          </p:nvPr>
        </p:nvSpPr>
        <p:spPr>
          <a:xfrm>
            <a:off x="4419600" y="1535112"/>
            <a:ext cx="3657600" cy="903287"/>
          </a:xfrm>
        </p:spPr>
        <p:txBody>
          <a:bodyPr/>
          <a:lstStyle/>
          <a:p>
            <a:r>
              <a:rPr lang="en-US" sz="1400" dirty="0" smtClean="0"/>
              <a:t>Front door with steps to the winder staircase.</a:t>
            </a:r>
          </a:p>
          <a:p>
            <a:r>
              <a:rPr lang="en-US" sz="1400" dirty="0" smtClean="0"/>
              <a:t>These are the </a:t>
            </a:r>
            <a:r>
              <a:rPr lang="en-US" sz="1400" dirty="0" smtClean="0"/>
              <a:t>two </a:t>
            </a:r>
            <a:r>
              <a:rPr lang="en-US" sz="1400" dirty="0" smtClean="0"/>
              <a:t>rooms that Asbury said were filled when he preached in the home.</a:t>
            </a:r>
            <a:endParaRPr lang="en-US" sz="1400" dirty="0"/>
          </a:p>
        </p:txBody>
      </p:sp>
      <p:pic>
        <p:nvPicPr>
          <p:cNvPr id="6" name="Content Placeholder 5"/>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419600" y="2778919"/>
            <a:ext cx="3657600" cy="2743200"/>
          </a:xfrm>
        </p:spPr>
      </p:pic>
    </p:spTree>
    <p:extLst>
      <p:ext uri="{BB962C8B-B14F-4D97-AF65-F5344CB8AC3E}">
        <p14:creationId xmlns:p14="http://schemas.microsoft.com/office/powerpoint/2010/main" val="2535922721"/>
      </p:ext>
    </p:extLst>
  </p:cSld>
  <p:clrMapOvr>
    <a:masterClrMapping/>
  </p:clrMapOvr>
  <p:transition spd="slow">
    <p:pull/>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lgn="ctr"/>
            <a:r>
              <a:rPr lang="en-US" sz="2400" dirty="0" smtClean="0"/>
              <a:t>Bradford House upstairs.</a:t>
            </a:r>
            <a:br>
              <a:rPr lang="en-US" sz="2400" dirty="0" smtClean="0"/>
            </a:br>
            <a:r>
              <a:rPr lang="en-US" sz="2400" dirty="0" smtClean="0"/>
              <a:t>  Beaded board  with all original </a:t>
            </a:r>
            <a:r>
              <a:rPr lang="en-US" sz="2400" dirty="0" smtClean="0"/>
              <a:t>handmade </a:t>
            </a:r>
            <a:r>
              <a:rPr lang="en-US" sz="2400" dirty="0" smtClean="0"/>
              <a:t>nails and hinges.</a:t>
            </a:r>
            <a:endParaRPr lang="en-US" sz="2400" dirty="0"/>
          </a:p>
        </p:txBody>
      </p:sp>
      <p:sp>
        <p:nvSpPr>
          <p:cNvPr id="10" name="Text Placeholder 9"/>
          <p:cNvSpPr>
            <a:spLocks noGrp="1"/>
          </p:cNvSpPr>
          <p:nvPr>
            <p:ph type="body" idx="1"/>
          </p:nvPr>
        </p:nvSpPr>
        <p:spPr>
          <a:xfrm>
            <a:off x="457200" y="1535112"/>
            <a:ext cx="3657600" cy="1131887"/>
          </a:xfrm>
        </p:spPr>
        <p:txBody>
          <a:bodyPr/>
          <a:lstStyle/>
          <a:p>
            <a:r>
              <a:rPr lang="en-US" sz="1400" dirty="0" smtClean="0"/>
              <a:t>Center wall upstairs  door with H hinges and early red oxide paint.  Walls and ceiling covered with beaded boards 9-14 inches wide.</a:t>
            </a: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200" y="2779496"/>
            <a:ext cx="3657600" cy="2742046"/>
          </a:xfrm>
        </p:spPr>
      </p:pic>
      <p:sp>
        <p:nvSpPr>
          <p:cNvPr id="11" name="Text Placeholder 10"/>
          <p:cNvSpPr>
            <a:spLocks noGrp="1"/>
          </p:cNvSpPr>
          <p:nvPr>
            <p:ph type="body" sz="quarter" idx="3"/>
          </p:nvPr>
        </p:nvSpPr>
        <p:spPr>
          <a:xfrm>
            <a:off x="4419600" y="1535112"/>
            <a:ext cx="3657600" cy="1131887"/>
          </a:xfrm>
        </p:spPr>
        <p:txBody>
          <a:bodyPr/>
          <a:lstStyle/>
          <a:p>
            <a:r>
              <a:rPr lang="en-US" sz="1400" dirty="0" smtClean="0"/>
              <a:t>Top left room with corner chimney passing through it.  Original dormer window that was protected from the elements by a later addition to the house.</a:t>
            </a:r>
            <a:endParaRPr lang="en-US" sz="1400" dirty="0"/>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419600" y="2778919"/>
            <a:ext cx="3657600" cy="2743200"/>
          </a:xfrm>
        </p:spPr>
      </p:pic>
    </p:spTree>
    <p:extLst>
      <p:ext uri="{BB962C8B-B14F-4D97-AF65-F5344CB8AC3E}">
        <p14:creationId xmlns:p14="http://schemas.microsoft.com/office/powerpoint/2010/main" val="1802840373"/>
      </p:ext>
    </p:extLst>
  </p:cSld>
  <p:clrMapOvr>
    <a:masterClrMapping/>
  </p:clrMapOvr>
  <p:transition spd="slow">
    <p:cove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Bradford’s Female Academy</a:t>
            </a:r>
            <a:endParaRPr lang="en-US" dirty="0"/>
          </a:p>
        </p:txBody>
      </p:sp>
      <p:sp>
        <p:nvSpPr>
          <p:cNvPr id="3" name="Text Placeholder 2"/>
          <p:cNvSpPr>
            <a:spLocks noGrp="1"/>
          </p:cNvSpPr>
          <p:nvPr>
            <p:ph type="body" sz="half" idx="2"/>
          </p:nvPr>
        </p:nvSpPr>
        <p:spPr/>
        <p:txBody>
          <a:bodyPr>
            <a:normAutofit lnSpcReduction="10000"/>
          </a:bodyPr>
          <a:lstStyle/>
          <a:p>
            <a:r>
              <a:rPr lang="en-US" dirty="0" smtClean="0"/>
              <a:t>Under the care of Maria Robinson.  Can accommodate twenty boarders.</a:t>
            </a:r>
          </a:p>
          <a:p>
            <a:r>
              <a:rPr lang="en-US" i="1" dirty="0" smtClean="0"/>
              <a:t>Halifax Free Press   </a:t>
            </a:r>
            <a:r>
              <a:rPr lang="en-US" dirty="0" smtClean="0"/>
              <a:t>December </a:t>
            </a:r>
            <a:r>
              <a:rPr lang="en-US" dirty="0" smtClean="0"/>
              <a:t>1824</a:t>
            </a:r>
            <a:endParaRPr lang="en-US" dirty="0"/>
          </a:p>
        </p:txBody>
      </p:sp>
      <p:pic>
        <p:nvPicPr>
          <p:cNvPr id="8" name="Content Placeholder 7"/>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2412997" y="381000"/>
            <a:ext cx="3556006" cy="4943475"/>
          </a:xfrm>
        </p:spPr>
      </p:pic>
    </p:spTree>
    <p:extLst>
      <p:ext uri="{BB962C8B-B14F-4D97-AF65-F5344CB8AC3E}">
        <p14:creationId xmlns:p14="http://schemas.microsoft.com/office/powerpoint/2010/main" val="36303109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1000" y="-304800"/>
            <a:ext cx="7543800" cy="7010400"/>
          </a:xfrm>
        </p:spPr>
        <p:txBody>
          <a:bodyPr/>
          <a:lstStyle/>
          <a:p>
            <a:r>
              <a:rPr lang="en-US" sz="2800" dirty="0" smtClean="0"/>
              <a:t>Maria Robinson was the widow of Captain James Robinson who was in command of a United States Man-of-War.  Having met and fallen in love in England, James and Maria wed there prior to the War of 1812.  When the war </a:t>
            </a:r>
            <a:r>
              <a:rPr lang="en-US" sz="2800" dirty="0" smtClean="0"/>
              <a:t>began, </a:t>
            </a:r>
            <a:r>
              <a:rPr lang="en-US" sz="2800" dirty="0" smtClean="0"/>
              <a:t>Maria was expecting a </a:t>
            </a:r>
            <a:r>
              <a:rPr lang="en-US" sz="2800" dirty="0" smtClean="0"/>
              <a:t>child, </a:t>
            </a:r>
            <a:r>
              <a:rPr lang="en-US" sz="2800" dirty="0" smtClean="0"/>
              <a:t>and James left on his ship to sail to the United States.  After giving birth to their son, Maria and child set sail for America.  Coming into Philadelphia </a:t>
            </a:r>
            <a:r>
              <a:rPr lang="en-US" sz="2800" dirty="0" smtClean="0"/>
              <a:t>harbor, </a:t>
            </a:r>
            <a:r>
              <a:rPr lang="en-US" sz="2800" dirty="0" smtClean="0"/>
              <a:t>Maria passed James on board his ship headed out to sea to war against her native England.  </a:t>
            </a:r>
            <a:r>
              <a:rPr lang="en-US" sz="2800" dirty="0" smtClean="0"/>
              <a:t>As the ships sailed close enough for the couple </a:t>
            </a:r>
            <a:r>
              <a:rPr lang="en-US" sz="2800" dirty="0" smtClean="0"/>
              <a:t>to see each other, Maria held their child above her head for his father to see him for the first </a:t>
            </a:r>
            <a:r>
              <a:rPr lang="en-US" sz="2800" dirty="0" smtClean="0"/>
              <a:t>and, </a:t>
            </a:r>
            <a:r>
              <a:rPr lang="en-US" sz="2800" dirty="0" smtClean="0"/>
              <a:t>unknowingly, the only time.  Captain James Robinson was killed in an engagement with the British Navy.</a:t>
            </a:r>
            <a:endParaRPr lang="en-US" sz="2800" dirty="0"/>
          </a:p>
        </p:txBody>
      </p:sp>
    </p:spTree>
    <p:extLst>
      <p:ext uri="{BB962C8B-B14F-4D97-AF65-F5344CB8AC3E}">
        <p14:creationId xmlns:p14="http://schemas.microsoft.com/office/powerpoint/2010/main" val="19052263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381000"/>
            <a:ext cx="7543800" cy="6324600"/>
          </a:xfrm>
        </p:spPr>
        <p:txBody>
          <a:bodyPr/>
          <a:lstStyle/>
          <a:p>
            <a:r>
              <a:rPr lang="en-US" sz="2800" dirty="0" smtClean="0"/>
              <a:t>Maria made her way to Enfield, North </a:t>
            </a:r>
            <a:r>
              <a:rPr lang="en-US" sz="2800" dirty="0" smtClean="0"/>
              <a:t>Carolina, </a:t>
            </a:r>
            <a:r>
              <a:rPr lang="en-US" sz="2800" dirty="0" smtClean="0"/>
              <a:t>where she knew two sisters of her deceased husband lived.  Finding them in as distressed a state as </a:t>
            </a:r>
            <a:r>
              <a:rPr lang="en-US" sz="2800" dirty="0" smtClean="0"/>
              <a:t>herself, </a:t>
            </a:r>
            <a:r>
              <a:rPr lang="en-US" sz="2800" dirty="0" smtClean="0"/>
              <a:t>she went about trying to earn a meager living for herself and her young son.  Being the daughter of clergy, she had received an education in England that prepared her to be a </a:t>
            </a:r>
            <a:r>
              <a:rPr lang="en-US" sz="2800" dirty="0" smtClean="0"/>
              <a:t>much-sought-after </a:t>
            </a:r>
            <a:r>
              <a:rPr lang="en-US" sz="2800" dirty="0" smtClean="0"/>
              <a:t>teacher.  Her teaching career started as instructor to the children of Governor John and Eliza Branch and continued as the teacher at Bradford’s Academy.  Following the Bradford and Branch families to Florida, she also taught  at Dr. Edward and Martha Bradford’s Pine Hill Plantation just north of Tallahassee.</a:t>
            </a:r>
            <a:endParaRPr lang="en-US" sz="2800" dirty="0"/>
          </a:p>
        </p:txBody>
      </p:sp>
      <p:sp>
        <p:nvSpPr>
          <p:cNvPr id="5" name="Subtitle 4"/>
          <p:cNvSpPr>
            <a:spLocks noGrp="1"/>
          </p:cNvSpPr>
          <p:nvPr>
            <p:ph type="subTitle" idx="1"/>
          </p:nvPr>
        </p:nvSpPr>
        <p:spPr>
          <a:xfrm>
            <a:off x="685800" y="4572000"/>
            <a:ext cx="5638800" cy="45719"/>
          </a:xfrm>
        </p:spPr>
        <p:txBody>
          <a:bodyPr>
            <a:normAutofit fontScale="25000" lnSpcReduction="20000"/>
          </a:bodyPr>
          <a:lstStyle/>
          <a:p>
            <a:endParaRPr lang="en-US" dirty="0"/>
          </a:p>
        </p:txBody>
      </p:sp>
    </p:spTree>
    <p:extLst>
      <p:ext uri="{BB962C8B-B14F-4D97-AF65-F5344CB8AC3E}">
        <p14:creationId xmlns:p14="http://schemas.microsoft.com/office/powerpoint/2010/main" val="21849484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Bradford’s Chapel notice in the </a:t>
            </a:r>
            <a:r>
              <a:rPr lang="en-US" sz="2800" i="1" dirty="0" smtClean="0"/>
              <a:t>Tarborough Free Press</a:t>
            </a:r>
            <a:r>
              <a:rPr lang="en-US" sz="2800" dirty="0" smtClean="0"/>
              <a:t>, 1828.  The chapel was located a short distance from Bradford’s </a:t>
            </a:r>
            <a:r>
              <a:rPr lang="en-US" sz="2800" dirty="0" smtClean="0"/>
              <a:t>House </a:t>
            </a:r>
            <a:r>
              <a:rPr lang="en-US" sz="2800" dirty="0" smtClean="0"/>
              <a:t>near the entrance of Shell Castle.</a:t>
            </a:r>
            <a:endParaRPr lang="en-US" sz="2800"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81000" y="2057400"/>
            <a:ext cx="3599872" cy="4589463"/>
          </a:xfrm>
        </p:spPr>
      </p:pic>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419600" y="2057400"/>
            <a:ext cx="3657600" cy="3352800"/>
          </a:xfrm>
        </p:spPr>
      </p:pic>
    </p:spTree>
    <p:extLst>
      <p:ext uri="{BB962C8B-B14F-4D97-AF65-F5344CB8AC3E}">
        <p14:creationId xmlns:p14="http://schemas.microsoft.com/office/powerpoint/2010/main" val="2994638838"/>
      </p:ext>
    </p:extLst>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Prophet of the Long Road”</a:t>
            </a:r>
            <a:endParaRPr lang="en-US" dirty="0"/>
          </a:p>
        </p:txBody>
      </p:sp>
      <p:sp>
        <p:nvSpPr>
          <p:cNvPr id="3" name="Text Placeholder 2"/>
          <p:cNvSpPr>
            <a:spLocks noGrp="1"/>
          </p:cNvSpPr>
          <p:nvPr>
            <p:ph type="body" sz="half" idx="2"/>
          </p:nvPr>
        </p:nvSpPr>
        <p:spPr/>
        <p:txBody>
          <a:bodyPr/>
          <a:lstStyle/>
          <a:p>
            <a:r>
              <a:rPr lang="en-US" dirty="0" smtClean="0"/>
              <a:t>Bishop </a:t>
            </a:r>
            <a:r>
              <a:rPr lang="en-US" dirty="0" smtClean="0"/>
              <a:t>Francis Asbury </a:t>
            </a:r>
            <a:r>
              <a:rPr lang="en-US" dirty="0" smtClean="0"/>
              <a:t>traveled some 6000 miles annually.  He came to America in 1771 and within the next fifty years </a:t>
            </a:r>
            <a:r>
              <a:rPr lang="en-US" dirty="0" smtClean="0"/>
              <a:t>traveled </a:t>
            </a:r>
            <a:r>
              <a:rPr lang="en-US" dirty="0" smtClean="0"/>
              <a:t>270,000 miles and preached 16,425 sermons.</a:t>
            </a:r>
            <a:endParaRPr lang="en-US" dirty="0"/>
          </a:p>
        </p:txBody>
      </p:sp>
      <p:pic>
        <p:nvPicPr>
          <p:cNvPr id="5" name="Content Placeholder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2590799" y="470495"/>
            <a:ext cx="3215729" cy="4787306"/>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2082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152400"/>
            <a:ext cx="7543800" cy="6629400"/>
          </a:xfrm>
        </p:spPr>
        <p:txBody>
          <a:bodyPr/>
          <a:lstStyle/>
          <a:p>
            <a:r>
              <a:rPr lang="en-US" sz="2800" dirty="0" smtClean="0"/>
              <a:t>Bishop Francis Asbury and </a:t>
            </a:r>
            <a:r>
              <a:rPr lang="en-US" sz="2800" dirty="0" smtClean="0"/>
              <a:t>the Reverend </a:t>
            </a:r>
            <a:r>
              <a:rPr lang="en-US" sz="2800" dirty="0" smtClean="0"/>
              <a:t>Henry Bradford were fellow laborers in the Methodist Church as well as good friends.  Bishop Asbury often visited in the Bradford home as he traveled through North Carolina.  Certainly the friendship and ministry of Bishop Asbury was a great influence on the lives of the Bradford children.   On one occasion Bishop Asbury  wrote in his journal that he called for “dear Henry Bradford and </a:t>
            </a:r>
            <a:r>
              <a:rPr lang="en-US" sz="2800" dirty="0" smtClean="0"/>
              <a:t>wife” </a:t>
            </a:r>
            <a:r>
              <a:rPr lang="en-US" sz="2800" dirty="0" smtClean="0"/>
              <a:t>to join him at James </a:t>
            </a:r>
            <a:r>
              <a:rPr lang="en-US" sz="2800" dirty="0" smtClean="0"/>
              <a:t>Hunter’s</a:t>
            </a:r>
            <a:r>
              <a:rPr lang="en-US" sz="2800" dirty="0" smtClean="0"/>
              <a:t>.</a:t>
            </a:r>
            <a:br>
              <a:rPr lang="en-US" sz="2800" dirty="0" smtClean="0"/>
            </a:br>
            <a:r>
              <a:rPr lang="en-US" sz="2800" dirty="0"/>
              <a:t/>
            </a:r>
            <a:br>
              <a:rPr lang="en-US" sz="2800" dirty="0"/>
            </a:br>
            <a:r>
              <a:rPr lang="en-US" sz="2800" dirty="0" smtClean="0"/>
              <a:t/>
            </a:r>
            <a:br>
              <a:rPr lang="en-US" sz="2800" dirty="0" smtClean="0"/>
            </a:br>
            <a:endParaRPr lang="en-US" sz="2800" dirty="0"/>
          </a:p>
        </p:txBody>
      </p:sp>
      <p:sp>
        <p:nvSpPr>
          <p:cNvPr id="6" name="Subtitle 5"/>
          <p:cNvSpPr>
            <a:spLocks noGrp="1"/>
          </p:cNvSpPr>
          <p:nvPr>
            <p:ph type="subTitle" idx="1"/>
          </p:nvPr>
        </p:nvSpPr>
        <p:spPr>
          <a:xfrm flipV="1">
            <a:off x="685800" y="5638800"/>
            <a:ext cx="6461760" cy="457200"/>
          </a:xfrm>
        </p:spPr>
        <p:txBody>
          <a:bodyPr/>
          <a:lstStyle/>
          <a:p>
            <a:endParaRPr lang="en-US" dirty="0"/>
          </a:p>
        </p:txBody>
      </p:sp>
    </p:spTree>
    <p:extLst>
      <p:ext uri="{BB962C8B-B14F-4D97-AF65-F5344CB8AC3E}">
        <p14:creationId xmlns:p14="http://schemas.microsoft.com/office/powerpoint/2010/main" val="20427300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400" dirty="0" smtClean="0"/>
              <a:t>Bishop Francis Asbury’s Journal</a:t>
            </a:r>
            <a:br>
              <a:rPr lang="en-US" sz="2400" dirty="0" smtClean="0"/>
            </a:br>
            <a:endParaRPr lang="en-US" sz="2400" dirty="0"/>
          </a:p>
        </p:txBody>
      </p:sp>
      <p:sp>
        <p:nvSpPr>
          <p:cNvPr id="3" name="Text Placeholder 2"/>
          <p:cNvSpPr>
            <a:spLocks noGrp="1"/>
          </p:cNvSpPr>
          <p:nvPr>
            <p:ph type="body" idx="1"/>
          </p:nvPr>
        </p:nvSpPr>
        <p:spPr/>
        <p:txBody>
          <a:bodyPr/>
          <a:lstStyle/>
          <a:p>
            <a:r>
              <a:rPr lang="en-US" dirty="0" smtClean="0"/>
              <a:t>February 25, 1803</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64187" y="2174875"/>
            <a:ext cx="3043626" cy="3951288"/>
          </a:xfrm>
        </p:spPr>
      </p:pic>
      <p:sp>
        <p:nvSpPr>
          <p:cNvPr id="5" name="Text Placeholder 4"/>
          <p:cNvSpPr>
            <a:spLocks noGrp="1"/>
          </p:cNvSpPr>
          <p:nvPr>
            <p:ph type="body" sz="quarter" idx="3"/>
          </p:nvPr>
        </p:nvSpPr>
        <p:spPr/>
        <p:txBody>
          <a:bodyPr/>
          <a:lstStyle/>
          <a:p>
            <a:r>
              <a:rPr lang="en-US" dirty="0" smtClean="0"/>
              <a:t>March 15, 1801</a:t>
            </a:r>
            <a:endParaRPr lang="en-US" dirty="0"/>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724400" y="2174875"/>
            <a:ext cx="3048000" cy="3951288"/>
          </a:xfrm>
        </p:spPr>
      </p:pic>
    </p:spTree>
    <p:extLst>
      <p:ext uri="{BB962C8B-B14F-4D97-AF65-F5344CB8AC3E}">
        <p14:creationId xmlns:p14="http://schemas.microsoft.com/office/powerpoint/2010/main" val="27731394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Asbury’s Journal </a:t>
            </a:r>
            <a:r>
              <a:rPr lang="en-US" sz="2800" dirty="0" smtClean="0"/>
              <a:t>Speaks </a:t>
            </a:r>
            <a:r>
              <a:rPr lang="en-US" sz="2800" dirty="0" smtClean="0"/>
              <a:t>of Henry Bradford</a:t>
            </a:r>
            <a:endParaRPr lang="en-US" sz="2800" dirty="0"/>
          </a:p>
        </p:txBody>
      </p:sp>
      <p:sp>
        <p:nvSpPr>
          <p:cNvPr id="3" name="Text Placeholder 2"/>
          <p:cNvSpPr>
            <a:spLocks noGrp="1"/>
          </p:cNvSpPr>
          <p:nvPr>
            <p:ph type="body" idx="1"/>
          </p:nvPr>
        </p:nvSpPr>
        <p:spPr/>
        <p:txBody>
          <a:bodyPr/>
          <a:lstStyle/>
          <a:p>
            <a:r>
              <a:rPr lang="en-US" dirty="0" smtClean="0"/>
              <a:t>February 7, 1802</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914400" y="2174875"/>
            <a:ext cx="2743199" cy="3951288"/>
          </a:xfrm>
        </p:spPr>
      </p:pic>
      <p:sp>
        <p:nvSpPr>
          <p:cNvPr id="5" name="Text Placeholder 4"/>
          <p:cNvSpPr>
            <a:spLocks noGrp="1"/>
          </p:cNvSpPr>
          <p:nvPr>
            <p:ph type="body" sz="quarter" idx="3"/>
          </p:nvPr>
        </p:nvSpPr>
        <p:spPr/>
        <p:txBody>
          <a:bodyPr/>
          <a:lstStyle/>
          <a:p>
            <a:r>
              <a:rPr lang="en-US" dirty="0" smtClean="0"/>
              <a:t>February 6, 1815</a:t>
            </a:r>
            <a:endParaRPr lang="en-US" dirty="0"/>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800600" y="2174875"/>
            <a:ext cx="2971799" cy="3951288"/>
          </a:xfrm>
        </p:spPr>
      </p:pic>
    </p:spTree>
    <p:extLst>
      <p:ext uri="{BB962C8B-B14F-4D97-AF65-F5344CB8AC3E}">
        <p14:creationId xmlns:p14="http://schemas.microsoft.com/office/powerpoint/2010/main" val="11421231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Enfield  Riot</a:t>
            </a:r>
            <a:endParaRPr lang="en-US" dirty="0"/>
          </a:p>
        </p:txBody>
      </p:sp>
      <p:sp>
        <p:nvSpPr>
          <p:cNvPr id="3" name="Text Placeholder 2"/>
          <p:cNvSpPr>
            <a:spLocks noGrp="1"/>
          </p:cNvSpPr>
          <p:nvPr>
            <p:ph type="body" sz="half" idx="2"/>
          </p:nvPr>
        </p:nvSpPr>
        <p:spPr/>
        <p:txBody>
          <a:bodyPr/>
          <a:lstStyle/>
          <a:p>
            <a:endParaRPr lang="en-US" dirty="0"/>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rot="21428152">
            <a:off x="2051052" y="1404938"/>
            <a:ext cx="4832349" cy="3624262"/>
          </a:xfrm>
          <a:prstGeom prst="rect">
            <a:avLst/>
          </a:prstGeom>
          <a:noFill/>
          <a:ln>
            <a:noFill/>
          </a:ln>
        </p:spPr>
      </p:pic>
    </p:spTree>
    <p:extLst>
      <p:ext uri="{BB962C8B-B14F-4D97-AF65-F5344CB8AC3E}">
        <p14:creationId xmlns:p14="http://schemas.microsoft.com/office/powerpoint/2010/main" val="20605542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304800"/>
            <a:ext cx="7543800" cy="6553200"/>
          </a:xfrm>
        </p:spPr>
        <p:txBody>
          <a:bodyPr/>
          <a:lstStyle/>
          <a:p>
            <a:pPr algn="just"/>
            <a:r>
              <a:rPr lang="en-US" sz="2800" dirty="0" smtClean="0"/>
              <a:t>Henry Bradford organized and held Methodist camp meetings on his property in the early 1800’s.   Log huts were constructed just west of his house.  The huts were laid out in rows that would have resembled a small military encampment.  This may have been from the knowledge Bradford had of camps from the Revolutionary War.  </a:t>
            </a:r>
            <a:r>
              <a:rPr lang="en-US" sz="2800" dirty="0"/>
              <a:t> </a:t>
            </a:r>
            <a:r>
              <a:rPr lang="en-US" sz="2800" dirty="0" smtClean="0"/>
              <a:t>From evidence in the ground </a:t>
            </a:r>
            <a:r>
              <a:rPr lang="en-US" sz="2800" dirty="0" smtClean="0"/>
              <a:t>today, </a:t>
            </a:r>
            <a:r>
              <a:rPr lang="en-US" sz="2800" dirty="0" smtClean="0"/>
              <a:t>it would seem that there was a common cooking area.  In this camp early Methodists would assemble for extended periods of time for Christian worship and instruction in the Word of God.  These camp meetings  led to the construction of Bradford’s Chapel nearby.  </a:t>
            </a:r>
            <a:br>
              <a:rPr lang="en-US" sz="2800" dirty="0" smtClean="0"/>
            </a:br>
            <a:endParaRPr lang="en-US" sz="2800" dirty="0"/>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514182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Bradford’s  Camp meeting</a:t>
            </a:r>
            <a:endParaRPr lang="en-US" dirty="0"/>
          </a:p>
        </p:txBody>
      </p:sp>
      <p:sp>
        <p:nvSpPr>
          <p:cNvPr id="3" name="Text Placeholder 2"/>
          <p:cNvSpPr>
            <a:spLocks noGrp="1"/>
          </p:cNvSpPr>
          <p:nvPr>
            <p:ph type="body" sz="half" idx="2"/>
          </p:nvPr>
        </p:nvSpPr>
        <p:spPr/>
        <p:txBody>
          <a:bodyPr/>
          <a:lstStyle/>
          <a:p>
            <a:r>
              <a:rPr lang="en-US" dirty="0" smtClean="0"/>
              <a:t>Buttons and artifacts recovered from the open field to the west </a:t>
            </a:r>
            <a:r>
              <a:rPr lang="en-US" dirty="0" smtClean="0"/>
              <a:t>of the </a:t>
            </a:r>
            <a:r>
              <a:rPr lang="en-US" dirty="0" smtClean="0"/>
              <a:t>Rev. Henry Bradford’s house.  Log huts were laid out in </a:t>
            </a:r>
            <a:r>
              <a:rPr lang="en-US" dirty="0" smtClean="0"/>
              <a:t>rows, </a:t>
            </a:r>
            <a:r>
              <a:rPr lang="en-US" dirty="0" smtClean="0"/>
              <a:t>forming a small </a:t>
            </a:r>
            <a:r>
              <a:rPr lang="en-US" dirty="0" smtClean="0"/>
              <a:t>village. </a:t>
            </a:r>
            <a:endParaRPr lang="en-US" dirty="0"/>
          </a:p>
        </p:txBody>
      </p:sp>
      <p:pic>
        <p:nvPicPr>
          <p:cNvPr id="5" name="Content Placeholder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2337197" y="381000"/>
            <a:ext cx="3707606" cy="4943475"/>
          </a:xfrm>
        </p:spPr>
      </p:pic>
    </p:spTree>
    <p:extLst>
      <p:ext uri="{BB962C8B-B14F-4D97-AF65-F5344CB8AC3E}">
        <p14:creationId xmlns:p14="http://schemas.microsoft.com/office/powerpoint/2010/main" val="856193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Bottom row of buttons </a:t>
            </a:r>
            <a:r>
              <a:rPr lang="en-US" dirty="0" smtClean="0"/>
              <a:t>is </a:t>
            </a:r>
            <a:r>
              <a:rPr lang="en-US" dirty="0" smtClean="0"/>
              <a:t>all ball buttons such as those worn on militia uniforms.</a:t>
            </a:r>
            <a:endParaRPr lang="en-US" dirty="0"/>
          </a:p>
        </p:txBody>
      </p:sp>
      <p:sp>
        <p:nvSpPr>
          <p:cNvPr id="3" name="Text Placeholder 2"/>
          <p:cNvSpPr>
            <a:spLocks noGrp="1"/>
          </p:cNvSpPr>
          <p:nvPr>
            <p:ph type="body" sz="half" idx="2"/>
          </p:nvPr>
        </p:nvSpPr>
        <p:spPr/>
        <p:txBody>
          <a:bodyPr/>
          <a:lstStyle/>
          <a:p>
            <a:endParaRPr lang="en-US" dirty="0"/>
          </a:p>
        </p:txBody>
      </p:sp>
      <p:pic>
        <p:nvPicPr>
          <p:cNvPr id="5" name="Content Placeholder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895350" y="381000"/>
            <a:ext cx="6591300" cy="4943475"/>
          </a:xfrm>
        </p:spPr>
      </p:pic>
    </p:spTree>
    <p:extLst>
      <p:ext uri="{BB962C8B-B14F-4D97-AF65-F5344CB8AC3E}">
        <p14:creationId xmlns:p14="http://schemas.microsoft.com/office/powerpoint/2010/main" val="36029741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sz="2400" dirty="0" smtClean="0"/>
              <a:t>Brass perpetual rotating pocket calendar</a:t>
            </a:r>
            <a:br>
              <a:rPr lang="en-US" sz="2400" dirty="0" smtClean="0"/>
            </a:br>
            <a:r>
              <a:rPr lang="en-US" sz="2400" dirty="0" smtClean="0"/>
              <a:t>found under Bradford House.  </a:t>
            </a:r>
            <a:r>
              <a:rPr lang="en-US" sz="2400" dirty="0" smtClean="0"/>
              <a:t>ca</a:t>
            </a:r>
            <a:r>
              <a:rPr lang="en-US" sz="2400" dirty="0" smtClean="0"/>
              <a:t>. 1832.</a:t>
            </a:r>
            <a:br>
              <a:rPr lang="en-US" sz="2400" dirty="0" smtClean="0"/>
            </a:br>
            <a:r>
              <a:rPr lang="en-US" sz="2400" dirty="0" smtClean="0"/>
              <a:t>President George Washington’s 100</a:t>
            </a:r>
            <a:r>
              <a:rPr lang="en-US" sz="2400" baseline="30000" dirty="0" smtClean="0"/>
              <a:t>th</a:t>
            </a:r>
            <a:r>
              <a:rPr lang="en-US" sz="2400" dirty="0" smtClean="0"/>
              <a:t>  birthday.</a:t>
            </a:r>
            <a:endParaRPr lang="en-US" sz="2400" dirty="0"/>
          </a:p>
        </p:txBody>
      </p:sp>
      <p:sp>
        <p:nvSpPr>
          <p:cNvPr id="6" name="Text Placeholder 5"/>
          <p:cNvSpPr>
            <a:spLocks noGrp="1"/>
          </p:cNvSpPr>
          <p:nvPr>
            <p:ph type="body" idx="1"/>
          </p:nvPr>
        </p:nvSpPr>
        <p:spPr>
          <a:xfrm>
            <a:off x="457200" y="1535112"/>
            <a:ext cx="3657600" cy="1055688"/>
          </a:xfrm>
        </p:spPr>
        <p:txBody>
          <a:bodyPr/>
          <a:lstStyle/>
          <a:p>
            <a:r>
              <a:rPr lang="en-US" sz="1800" dirty="0" smtClean="0"/>
              <a:t>Rotating disc with numbers of days of month.  Days of the week written around the edge </a:t>
            </a:r>
            <a:r>
              <a:rPr lang="en-US" sz="1800" dirty="0" smtClean="0"/>
              <a:t>of the </a:t>
            </a:r>
            <a:r>
              <a:rPr lang="en-US" sz="1800" dirty="0" smtClean="0"/>
              <a:t>calendar.</a:t>
            </a:r>
            <a:endParaRPr lang="en-US" sz="1800" dirty="0"/>
          </a:p>
        </p:txBody>
      </p:sp>
      <p:pic>
        <p:nvPicPr>
          <p:cNvPr id="10" name="Content Placeholder 9"/>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200" y="2819400"/>
            <a:ext cx="3733800" cy="3657600"/>
          </a:xfrm>
        </p:spPr>
      </p:pic>
      <p:sp>
        <p:nvSpPr>
          <p:cNvPr id="8" name="Text Placeholder 7"/>
          <p:cNvSpPr>
            <a:spLocks noGrp="1"/>
          </p:cNvSpPr>
          <p:nvPr>
            <p:ph type="body" sz="quarter" idx="3"/>
          </p:nvPr>
        </p:nvSpPr>
        <p:spPr>
          <a:xfrm>
            <a:off x="4419600" y="1535112"/>
            <a:ext cx="3657600" cy="979487"/>
          </a:xfrm>
        </p:spPr>
        <p:txBody>
          <a:bodyPr/>
          <a:lstStyle/>
          <a:p>
            <a:r>
              <a:rPr lang="en-US" sz="1600" dirty="0" smtClean="0"/>
              <a:t>Washington, the father of our country, </a:t>
            </a:r>
            <a:r>
              <a:rPr lang="en-US" sz="1600" dirty="0" smtClean="0"/>
              <a:t>on </a:t>
            </a:r>
            <a:r>
              <a:rPr lang="en-US" sz="1600" dirty="0" smtClean="0"/>
              <a:t>horseback </a:t>
            </a:r>
            <a:r>
              <a:rPr lang="en-US" sz="1600" dirty="0" smtClean="0"/>
              <a:t>with sword drawn. </a:t>
            </a:r>
            <a:r>
              <a:rPr lang="en-US" sz="1600" dirty="0" smtClean="0"/>
              <a:t>Born </a:t>
            </a:r>
            <a:r>
              <a:rPr lang="en-US" sz="1600" dirty="0" smtClean="0"/>
              <a:t>Feb. 22, 1732.  Died Dec. 31, 1799.</a:t>
            </a:r>
            <a:endParaRPr lang="en-US" sz="1600" dirty="0"/>
          </a:p>
        </p:txBody>
      </p:sp>
      <p:pic>
        <p:nvPicPr>
          <p:cNvPr id="11" name="Content Placeholder 10"/>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419600" y="2819400"/>
            <a:ext cx="3731395" cy="3666059"/>
          </a:xfrm>
        </p:spPr>
      </p:pic>
    </p:spTree>
    <p:extLst>
      <p:ext uri="{BB962C8B-B14F-4D97-AF65-F5344CB8AC3E}">
        <p14:creationId xmlns:p14="http://schemas.microsoft.com/office/powerpoint/2010/main" val="3372026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ctr"/>
            <a:r>
              <a:rPr lang="en-US" dirty="0" smtClean="0"/>
              <a:t>Elk Marsh Plantation</a:t>
            </a:r>
            <a:endParaRPr lang="en-US" dirty="0"/>
          </a:p>
        </p:txBody>
      </p:sp>
      <p:sp>
        <p:nvSpPr>
          <p:cNvPr id="10" name="Content Placeholder 9"/>
          <p:cNvSpPr>
            <a:spLocks noGrp="1"/>
          </p:cNvSpPr>
          <p:nvPr>
            <p:ph idx="1"/>
          </p:nvPr>
        </p:nvSpPr>
        <p:spPr/>
        <p:txBody>
          <a:bodyPr/>
          <a:lstStyle/>
          <a:p>
            <a:pPr algn="just"/>
            <a:r>
              <a:rPr lang="en-US" b="1" dirty="0" smtClean="0"/>
              <a:t>Elk Marsh Plantation had been owned by the McCulloch family.  During the War for Independence the McCullochs tended to favor the King of England in their politics.  After the war much of their land was confiscated.  Elk Marsh Plantation was held by the University of North Carolina and sold to Col. John Branch who moved his family out of Halifax to Elk Marsh </a:t>
            </a:r>
            <a:r>
              <a:rPr lang="en-US" b="1" dirty="0" smtClean="0"/>
              <a:t>seven </a:t>
            </a:r>
            <a:r>
              <a:rPr lang="en-US" b="1" dirty="0" smtClean="0"/>
              <a:t>miles away.  Located on the property was the “Old Marsh </a:t>
            </a:r>
            <a:r>
              <a:rPr lang="en-US" b="1" dirty="0" smtClean="0"/>
              <a:t>Store,” meeting </a:t>
            </a:r>
            <a:r>
              <a:rPr lang="en-US" b="1" dirty="0" smtClean="0"/>
              <a:t>site of the early Masonic Lodge and a mustering site for State Militia during the war.</a:t>
            </a:r>
            <a:endParaRPr lang="en-US" b="1" dirty="0"/>
          </a:p>
        </p:txBody>
      </p:sp>
    </p:spTree>
    <p:extLst>
      <p:ext uri="{BB962C8B-B14F-4D97-AF65-F5344CB8AC3E}">
        <p14:creationId xmlns:p14="http://schemas.microsoft.com/office/powerpoint/2010/main" val="184216795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4801" y="5495544"/>
            <a:ext cx="7772400" cy="829056"/>
          </a:xfrm>
        </p:spPr>
        <p:txBody>
          <a:bodyPr/>
          <a:lstStyle/>
          <a:p>
            <a:r>
              <a:rPr lang="en-US" dirty="0" smtClean="0"/>
              <a:t>.</a:t>
            </a:r>
            <a:endParaRPr lang="en-US" dirty="0"/>
          </a:p>
        </p:txBody>
      </p:sp>
      <p:sp>
        <p:nvSpPr>
          <p:cNvPr id="8" name="Text Placeholder 7"/>
          <p:cNvSpPr>
            <a:spLocks noGrp="1"/>
          </p:cNvSpPr>
          <p:nvPr>
            <p:ph type="body" sz="half" idx="2"/>
          </p:nvPr>
        </p:nvSpPr>
        <p:spPr>
          <a:xfrm>
            <a:off x="304799" y="4724400"/>
            <a:ext cx="7772401" cy="1981200"/>
          </a:xfrm>
        </p:spPr>
        <p:txBody>
          <a:bodyPr/>
          <a:lstStyle/>
          <a:p>
            <a:r>
              <a:rPr lang="en-US" dirty="0" smtClean="0"/>
              <a:t>Elizabeth Norwood Branch in 1850 </a:t>
            </a:r>
            <a:r>
              <a:rPr lang="en-US" dirty="0" smtClean="0"/>
              <a:t>sought a </a:t>
            </a:r>
            <a:r>
              <a:rPr lang="en-US" dirty="0" smtClean="0"/>
              <a:t>pension on her husband’s  military service.</a:t>
            </a:r>
          </a:p>
          <a:p>
            <a:r>
              <a:rPr lang="en-US" dirty="0" smtClean="0"/>
              <a:t>James Green, a former sheriff of Halifax County </a:t>
            </a:r>
            <a:r>
              <a:rPr lang="en-US" dirty="0" smtClean="0"/>
              <a:t>stated </a:t>
            </a:r>
            <a:r>
              <a:rPr lang="en-US" dirty="0" smtClean="0"/>
              <a:t>that “he was frequently at the house of the Colonel  John Branch and wife Elizabeth at a place called and known as the Marsh Store on Marsh Swamp.”</a:t>
            </a:r>
          </a:p>
          <a:p>
            <a:endParaRPr lang="en-US" dirty="0"/>
          </a:p>
          <a:p>
            <a:r>
              <a:rPr lang="en-US" dirty="0" smtClean="0"/>
              <a:t>Col. Branch died at his residence  in March of 1806.</a:t>
            </a:r>
            <a:endParaRPr lang="en-US" dirty="0"/>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2438400" y="152400"/>
            <a:ext cx="3440770" cy="4343401"/>
          </a:xfrm>
        </p:spPr>
      </p:pic>
    </p:spTree>
    <p:extLst>
      <p:ext uri="{BB962C8B-B14F-4D97-AF65-F5344CB8AC3E}">
        <p14:creationId xmlns:p14="http://schemas.microsoft.com/office/powerpoint/2010/main" val="3142292159"/>
      </p:ext>
    </p:extLst>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1" y="5495544"/>
            <a:ext cx="7772400" cy="371856"/>
          </a:xfrm>
        </p:spPr>
        <p:txBody>
          <a:bodyPr/>
          <a:lstStyle/>
          <a:p>
            <a:r>
              <a:rPr lang="en-US" dirty="0" smtClean="0"/>
              <a:t>First Actual Survey of North Carolina  1808</a:t>
            </a:r>
            <a:endParaRPr lang="en-US" dirty="0"/>
          </a:p>
        </p:txBody>
      </p:sp>
      <p:sp>
        <p:nvSpPr>
          <p:cNvPr id="6" name="Text Placeholder 5"/>
          <p:cNvSpPr>
            <a:spLocks noGrp="1"/>
          </p:cNvSpPr>
          <p:nvPr>
            <p:ph type="body" sz="half" idx="2"/>
          </p:nvPr>
        </p:nvSpPr>
        <p:spPr>
          <a:xfrm>
            <a:off x="304799" y="5867400"/>
            <a:ext cx="7772401" cy="838200"/>
          </a:xfrm>
        </p:spPr>
        <p:txBody>
          <a:bodyPr>
            <a:normAutofit fontScale="77500" lnSpcReduction="20000"/>
          </a:bodyPr>
          <a:lstStyle/>
          <a:p>
            <a:r>
              <a:rPr lang="en-US" dirty="0" smtClean="0"/>
              <a:t> “Marsh </a:t>
            </a:r>
            <a:r>
              <a:rPr lang="en-US" dirty="0" smtClean="0"/>
              <a:t>Store,” </a:t>
            </a:r>
            <a:r>
              <a:rPr lang="en-US" dirty="0" smtClean="0"/>
              <a:t>site of Col. John Branch’s Elk Marsh Plantation</a:t>
            </a:r>
          </a:p>
          <a:p>
            <a:r>
              <a:rPr lang="en-US" dirty="0" smtClean="0"/>
              <a:t>Susan </a:t>
            </a:r>
            <a:r>
              <a:rPr lang="en-US" dirty="0" err="1" smtClean="0"/>
              <a:t>Eppes</a:t>
            </a:r>
            <a:r>
              <a:rPr lang="en-US" dirty="0" smtClean="0"/>
              <a:t> </a:t>
            </a:r>
            <a:r>
              <a:rPr lang="en-US" dirty="0" smtClean="0"/>
              <a:t>wrote </a:t>
            </a:r>
            <a:r>
              <a:rPr lang="en-US" dirty="0" smtClean="0"/>
              <a:t>of her grandfather’s proudest day as the one when he </a:t>
            </a:r>
            <a:r>
              <a:rPr lang="en-US" dirty="0" smtClean="0"/>
              <a:t>found </a:t>
            </a:r>
            <a:r>
              <a:rPr lang="en-US" dirty="0" smtClean="0"/>
              <a:t>a child lost in the swamp.</a:t>
            </a:r>
          </a:p>
          <a:p>
            <a:r>
              <a:rPr lang="en-US" dirty="0" smtClean="0"/>
              <a:t>Elk Marsh Swamp was in sight of Gov. Branch’s  </a:t>
            </a:r>
            <a:r>
              <a:rPr lang="en-US" dirty="0" smtClean="0"/>
              <a:t>childhood </a:t>
            </a:r>
            <a:r>
              <a:rPr lang="en-US" dirty="0" smtClean="0"/>
              <a:t>home.</a:t>
            </a:r>
          </a:p>
          <a:p>
            <a:endParaRPr lang="en-US" dirty="0" smtClean="0"/>
          </a:p>
          <a:p>
            <a:endParaRPr lang="en-US" dirty="0"/>
          </a:p>
        </p:txBody>
      </p:sp>
      <p:pic>
        <p:nvPicPr>
          <p:cNvPr id="4" name="Content Placeholder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809750" y="466725"/>
            <a:ext cx="4762500" cy="4772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45275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Royal White Hart  Masonic Lodge</a:t>
            </a:r>
            <a:endParaRPr lang="en-US" dirty="0"/>
          </a:p>
        </p:txBody>
      </p:sp>
      <p:sp>
        <p:nvSpPr>
          <p:cNvPr id="4" name="Text Placeholder 3"/>
          <p:cNvSpPr>
            <a:spLocks noGrp="1"/>
          </p:cNvSpPr>
          <p:nvPr>
            <p:ph type="body" idx="1"/>
          </p:nvPr>
        </p:nvSpPr>
        <p:spPr>
          <a:xfrm>
            <a:off x="457200" y="1535112"/>
            <a:ext cx="3657600" cy="1055687"/>
          </a:xfrm>
        </p:spPr>
        <p:txBody>
          <a:bodyPr>
            <a:normAutofit fontScale="85000" lnSpcReduction="10000"/>
          </a:bodyPr>
          <a:lstStyle/>
          <a:p>
            <a:r>
              <a:rPr lang="en-US" dirty="0" smtClean="0"/>
              <a:t>The first Royal White Hart Lodge met at “Old Marsh </a:t>
            </a:r>
            <a:r>
              <a:rPr lang="en-US" dirty="0" smtClean="0"/>
              <a:t>Store.”  </a:t>
            </a:r>
            <a:r>
              <a:rPr lang="en-US" dirty="0" smtClean="0"/>
              <a:t>Col. Bradford and Col. Branch were members of Royal White Hart </a:t>
            </a:r>
            <a:r>
              <a:rPr lang="en-US" dirty="0" smtClean="0"/>
              <a:t>Lodge.</a:t>
            </a:r>
            <a:endParaRPr lang="en-US" dirty="0"/>
          </a:p>
        </p:txBody>
      </p:sp>
      <p:pic>
        <p:nvPicPr>
          <p:cNvPr id="5" name="Picture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7200" y="2687479"/>
            <a:ext cx="3657600" cy="2926080"/>
          </a:xfrm>
        </p:spPr>
      </p:pic>
      <p:sp>
        <p:nvSpPr>
          <p:cNvPr id="3" name="Text Placeholder 2"/>
          <p:cNvSpPr>
            <a:spLocks noGrp="1"/>
          </p:cNvSpPr>
          <p:nvPr>
            <p:ph type="body" sz="quarter" idx="3"/>
          </p:nvPr>
        </p:nvSpPr>
        <p:spPr>
          <a:xfrm>
            <a:off x="4419600" y="1066800"/>
            <a:ext cx="3657600" cy="1524000"/>
          </a:xfrm>
        </p:spPr>
        <p:txBody>
          <a:bodyPr/>
          <a:lstStyle/>
          <a:p>
            <a:r>
              <a:rPr lang="en-US" dirty="0" smtClean="0"/>
              <a:t>Grave of Joseph Montfort, </a:t>
            </a:r>
          </a:p>
          <a:p>
            <a:r>
              <a:rPr lang="en-US" dirty="0" smtClean="0"/>
              <a:t>“The First-The Last-The Only</a:t>
            </a:r>
          </a:p>
          <a:p>
            <a:r>
              <a:rPr lang="en-US" dirty="0" smtClean="0"/>
              <a:t>Grand Master of America”</a:t>
            </a:r>
            <a:endParaRPr lang="en-US" dirty="0"/>
          </a:p>
        </p:txBody>
      </p:sp>
      <p:pic>
        <p:nvPicPr>
          <p:cNvPr id="7" name="Content Placeholder 6"/>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419600" y="2667000"/>
            <a:ext cx="3657600" cy="2895600"/>
          </a:xfrm>
        </p:spPr>
      </p:pic>
    </p:spTree>
    <p:extLst>
      <p:ext uri="{BB962C8B-B14F-4D97-AF65-F5344CB8AC3E}">
        <p14:creationId xmlns:p14="http://schemas.microsoft.com/office/powerpoint/2010/main" val="1457607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448056"/>
          </a:xfrm>
        </p:spPr>
        <p:txBody>
          <a:bodyPr/>
          <a:lstStyle/>
          <a:p>
            <a:r>
              <a:rPr lang="en-US" dirty="0" smtClean="0"/>
              <a:t>Historical Marker for John Branch </a:t>
            </a:r>
            <a:endParaRPr lang="en-US" dirty="0"/>
          </a:p>
        </p:txBody>
      </p:sp>
      <p:sp>
        <p:nvSpPr>
          <p:cNvPr id="3" name="Text Placeholder 2"/>
          <p:cNvSpPr>
            <a:spLocks noGrp="1"/>
          </p:cNvSpPr>
          <p:nvPr>
            <p:ph type="body" sz="half" idx="2"/>
          </p:nvPr>
        </p:nvSpPr>
        <p:spPr/>
        <p:txBody>
          <a:bodyPr/>
          <a:lstStyle/>
          <a:p>
            <a:r>
              <a:rPr lang="en-US" dirty="0" smtClean="0"/>
              <a:t>Located </a:t>
            </a:r>
            <a:r>
              <a:rPr lang="en-US" dirty="0" smtClean="0"/>
              <a:t>Along </a:t>
            </a:r>
            <a:r>
              <a:rPr lang="en-US" dirty="0" smtClean="0"/>
              <a:t>Highway 301 in Enfield</a:t>
            </a:r>
            <a:endParaRPr lang="en-US" dirty="0"/>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333500" y="709612"/>
            <a:ext cx="5715000" cy="4286250"/>
          </a:xfrm>
        </p:spPr>
      </p:pic>
    </p:spTree>
    <p:extLst>
      <p:ext uri="{BB962C8B-B14F-4D97-AF65-F5344CB8AC3E}">
        <p14:creationId xmlns:p14="http://schemas.microsoft.com/office/powerpoint/2010/main" val="9203379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Governor  John Branch</a:t>
            </a:r>
            <a:endParaRPr lang="en-US" dirty="0"/>
          </a:p>
        </p:txBody>
      </p:sp>
      <p:sp>
        <p:nvSpPr>
          <p:cNvPr id="5" name="Text Placeholder 4"/>
          <p:cNvSpPr>
            <a:spLocks noGrp="1"/>
          </p:cNvSpPr>
          <p:nvPr>
            <p:ph type="body" sz="half" idx="2"/>
          </p:nvPr>
        </p:nvSpPr>
        <p:spPr/>
        <p:txBody>
          <a:bodyPr/>
          <a:lstStyle/>
          <a:p>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197930" y="381000"/>
            <a:ext cx="3986140" cy="49434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964832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57200" y="152400"/>
            <a:ext cx="7543800" cy="6400800"/>
          </a:xfrm>
        </p:spPr>
        <p:txBody>
          <a:bodyPr/>
          <a:lstStyle/>
          <a:p>
            <a:pPr algn="just"/>
            <a:r>
              <a:rPr lang="en-US" sz="2800" dirty="0" smtClean="0"/>
              <a:t>Enfield had been the county seat of Edgecombe County prior to the formation of Halifax County in 1754.  On the Enfield Tract was located the British Courthouse that served the Granville area.  Located nearby were a jail, tavern, silversmith, blacksmith, and other businesses in the small village of Enfield.  Lord Granville’s land office was also located in Enfield.  It was in this building  that Francis Corbin was held until he gave bond to return the </a:t>
            </a:r>
            <a:r>
              <a:rPr lang="en-US" sz="2800" dirty="0" smtClean="0"/>
              <a:t>illegally collected fees. Col</a:t>
            </a:r>
            <a:r>
              <a:rPr lang="en-US" sz="2800" dirty="0" smtClean="0"/>
              <a:t>. John Branch would later  own this “Enfield Tract” of land.  Col. John Bradford lived just a short distance from “Enfield Old </a:t>
            </a:r>
            <a:r>
              <a:rPr lang="en-US" sz="2800" dirty="0" smtClean="0"/>
              <a:t>Courthouse.”</a:t>
            </a:r>
            <a:endParaRPr lang="en-US" sz="2800" dirty="0"/>
          </a:p>
        </p:txBody>
      </p:sp>
    </p:spTree>
    <p:extLst>
      <p:ext uri="{BB962C8B-B14F-4D97-AF65-F5344CB8AC3E}">
        <p14:creationId xmlns:p14="http://schemas.microsoft.com/office/powerpoint/2010/main" val="120479592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5867400"/>
            <a:ext cx="7772400" cy="304800"/>
          </a:xfrm>
        </p:spPr>
        <p:txBody>
          <a:bodyPr/>
          <a:lstStyle/>
          <a:p>
            <a:endParaRPr lang="en-US" dirty="0"/>
          </a:p>
        </p:txBody>
      </p:sp>
      <p:sp>
        <p:nvSpPr>
          <p:cNvPr id="3" name="Text Placeholder 2"/>
          <p:cNvSpPr>
            <a:spLocks noGrp="1"/>
          </p:cNvSpPr>
          <p:nvPr>
            <p:ph type="body" sz="half" idx="2"/>
          </p:nvPr>
        </p:nvSpPr>
        <p:spPr>
          <a:xfrm>
            <a:off x="304799" y="6248400"/>
            <a:ext cx="7772401" cy="457200"/>
          </a:xfrm>
        </p:spPr>
        <p:txBody>
          <a:bodyPr/>
          <a:lstStyle/>
          <a:p>
            <a:endParaRPr lang="en-US" dirty="0"/>
          </a:p>
        </p:txBody>
      </p:sp>
      <p:sp>
        <p:nvSpPr>
          <p:cNvPr id="4" name="Content Placeholder 3"/>
          <p:cNvSpPr>
            <a:spLocks noGrp="1"/>
          </p:cNvSpPr>
          <p:nvPr>
            <p:ph sz="quarter" idx="13"/>
          </p:nvPr>
        </p:nvSpPr>
        <p:spPr>
          <a:xfrm>
            <a:off x="304800" y="228600"/>
            <a:ext cx="7772400" cy="5638800"/>
          </a:xfrm>
        </p:spPr>
        <p:txBody>
          <a:bodyPr>
            <a:normAutofit fontScale="92500" lnSpcReduction="20000"/>
          </a:bodyPr>
          <a:lstStyle/>
          <a:p>
            <a:pPr marL="114300" indent="0" algn="ctr">
              <a:buNone/>
            </a:pPr>
            <a:r>
              <a:rPr lang="en-US" sz="3200" dirty="0" smtClean="0"/>
              <a:t>John Branch 1782-1863</a:t>
            </a:r>
          </a:p>
          <a:p>
            <a:pPr marL="114300" indent="0" algn="ctr">
              <a:buNone/>
            </a:pPr>
            <a:endParaRPr lang="en-US" sz="3200" dirty="0" smtClean="0"/>
          </a:p>
          <a:p>
            <a:r>
              <a:rPr lang="en-US" sz="3200" dirty="0" smtClean="0"/>
              <a:t>Graduated from UNC 1801</a:t>
            </a:r>
          </a:p>
          <a:p>
            <a:r>
              <a:rPr lang="en-US" sz="3200" dirty="0" smtClean="0"/>
              <a:t>State Senate 1811-1817,1822</a:t>
            </a:r>
          </a:p>
          <a:p>
            <a:r>
              <a:rPr lang="en-US" sz="3200" dirty="0" smtClean="0"/>
              <a:t>Speaker of </a:t>
            </a:r>
            <a:r>
              <a:rPr lang="en-US" sz="3200" dirty="0" smtClean="0"/>
              <a:t>N.C. </a:t>
            </a:r>
            <a:r>
              <a:rPr lang="en-US" sz="3200" dirty="0" smtClean="0"/>
              <a:t>Senate 1815-1817</a:t>
            </a:r>
          </a:p>
          <a:p>
            <a:r>
              <a:rPr lang="en-US" sz="3200" dirty="0" smtClean="0"/>
              <a:t>North Carolina Governor 1817-1820</a:t>
            </a:r>
          </a:p>
          <a:p>
            <a:r>
              <a:rPr lang="en-US" sz="3200" dirty="0" smtClean="0"/>
              <a:t>Federal Judge western Florida 1822</a:t>
            </a:r>
          </a:p>
          <a:p>
            <a:r>
              <a:rPr lang="en-US" sz="3200" dirty="0" smtClean="0"/>
              <a:t>United States Senator 1823-1829</a:t>
            </a:r>
          </a:p>
          <a:p>
            <a:r>
              <a:rPr lang="en-US" sz="3200" dirty="0" smtClean="0"/>
              <a:t>Secretary of the Navy  1829-1831</a:t>
            </a:r>
          </a:p>
          <a:p>
            <a:r>
              <a:rPr lang="en-US" sz="3200" dirty="0" smtClean="0"/>
              <a:t>Congressman 1831-1833</a:t>
            </a:r>
          </a:p>
          <a:p>
            <a:r>
              <a:rPr lang="en-US" sz="3200" dirty="0" smtClean="0"/>
              <a:t>Member of </a:t>
            </a:r>
            <a:r>
              <a:rPr lang="en-US" sz="3200" dirty="0" smtClean="0"/>
              <a:t>N.C. </a:t>
            </a:r>
            <a:r>
              <a:rPr lang="en-US" sz="3200" dirty="0" smtClean="0"/>
              <a:t>State Convention 1835</a:t>
            </a:r>
          </a:p>
          <a:p>
            <a:r>
              <a:rPr lang="en-US" sz="3200" dirty="0" smtClean="0"/>
              <a:t>Governor of Florida 1844-1845</a:t>
            </a:r>
            <a:endParaRPr lang="en-US" sz="2000" dirty="0" smtClean="0"/>
          </a:p>
        </p:txBody>
      </p:sp>
    </p:spTree>
    <p:extLst>
      <p:ext uri="{BB962C8B-B14F-4D97-AF65-F5344CB8AC3E}">
        <p14:creationId xmlns:p14="http://schemas.microsoft.com/office/powerpoint/2010/main" val="290652014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Halifax Free Press   </a:t>
            </a:r>
            <a:r>
              <a:rPr lang="en-US" dirty="0" smtClean="0"/>
              <a:t>1824</a:t>
            </a:r>
            <a:endParaRPr lang="en-US" dirty="0"/>
          </a:p>
        </p:txBody>
      </p:sp>
      <p:sp>
        <p:nvSpPr>
          <p:cNvPr id="3" name="Text Placeholder 2"/>
          <p:cNvSpPr>
            <a:spLocks noGrp="1"/>
          </p:cNvSpPr>
          <p:nvPr>
            <p:ph type="body" sz="half" idx="2"/>
          </p:nvPr>
        </p:nvSpPr>
        <p:spPr/>
        <p:txBody>
          <a:bodyPr>
            <a:normAutofit lnSpcReduction="10000"/>
          </a:bodyPr>
          <a:lstStyle/>
          <a:p>
            <a:r>
              <a:rPr lang="en-US" dirty="0" smtClean="0"/>
              <a:t>John Branch, Chief Justice </a:t>
            </a:r>
            <a:r>
              <a:rPr lang="en-US" dirty="0" smtClean="0"/>
              <a:t>Marshall, </a:t>
            </a:r>
            <a:r>
              <a:rPr lang="en-US" dirty="0" smtClean="0"/>
              <a:t>and John Randolph </a:t>
            </a:r>
          </a:p>
          <a:p>
            <a:r>
              <a:rPr lang="en-US" dirty="0" smtClean="0"/>
              <a:t>arrive </a:t>
            </a:r>
            <a:r>
              <a:rPr lang="en-US" dirty="0" smtClean="0"/>
              <a:t>in Norfolk by </a:t>
            </a:r>
            <a:r>
              <a:rPr lang="en-US" dirty="0" smtClean="0"/>
              <a:t>steamboat.</a:t>
            </a:r>
            <a:endParaRPr lang="en-US" dirty="0"/>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935986" y="710755"/>
            <a:ext cx="2510028" cy="4283964"/>
          </a:xfrm>
        </p:spPr>
      </p:pic>
    </p:spTree>
    <p:extLst>
      <p:ext uri="{BB962C8B-B14F-4D97-AF65-F5344CB8AC3E}">
        <p14:creationId xmlns:p14="http://schemas.microsoft.com/office/powerpoint/2010/main" val="8694620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563562"/>
          </a:xfrm>
        </p:spPr>
        <p:txBody>
          <a:bodyPr/>
          <a:lstStyle/>
          <a:p>
            <a:pPr algn="ctr"/>
            <a:r>
              <a:rPr lang="en-US" sz="3600" dirty="0" smtClean="0"/>
              <a:t>The Marquis de Lafayette</a:t>
            </a:r>
            <a:endParaRPr lang="en-US" sz="3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0" y="1371600"/>
            <a:ext cx="4038599" cy="4933188"/>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330414430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152400"/>
            <a:ext cx="7543800" cy="6553200"/>
          </a:xfrm>
        </p:spPr>
        <p:txBody>
          <a:bodyPr/>
          <a:lstStyle/>
          <a:p>
            <a:pPr algn="just"/>
            <a:r>
              <a:rPr lang="en-US" sz="2800" dirty="0" smtClean="0"/>
              <a:t>The Marquis de Lafayette visited Halifax and Enfield on his tour of the United States in 1825.  In Halifax he was met at the Roanoke River by four men who welcomed him to Halifax.  One of these men was Joseph Branch, the brother of Governor John Branch.  Escorting Lafayette to the Eagle </a:t>
            </a:r>
            <a:r>
              <a:rPr lang="en-US" sz="2800" dirty="0" smtClean="0"/>
              <a:t>Tavern, </a:t>
            </a:r>
            <a:r>
              <a:rPr lang="en-US" sz="2800" dirty="0" smtClean="0"/>
              <a:t>they traveled the street lined with men who were the members of the </a:t>
            </a:r>
            <a:r>
              <a:rPr lang="en-US" sz="2800" dirty="0" smtClean="0"/>
              <a:t>Masonic Lodge </a:t>
            </a:r>
            <a:r>
              <a:rPr lang="en-US" sz="2800" dirty="0" smtClean="0"/>
              <a:t>in Halifax.  The ladies of the town welcomed him at the “</a:t>
            </a:r>
            <a:r>
              <a:rPr lang="en-US" sz="2800" dirty="0" smtClean="0"/>
              <a:t>Eagle,” </a:t>
            </a:r>
            <a:r>
              <a:rPr lang="en-US" sz="2800" dirty="0" smtClean="0"/>
              <a:t>and a reception was held that night.   </a:t>
            </a:r>
            <a:r>
              <a:rPr lang="en-US" sz="2800" dirty="0"/>
              <a:t>T</a:t>
            </a:r>
            <a:r>
              <a:rPr lang="en-US" sz="2800" dirty="0" smtClean="0"/>
              <a:t>he next day Lafayette’s company traveled to the Grove where he had an emotional reunion with Mrs. Willie Jones.  From Halifax they traveled  ten miles south to Enfield where Lafayette made a brief stop at Joseph Branch’s home, “The </a:t>
            </a:r>
            <a:r>
              <a:rPr lang="en-US" sz="2800" dirty="0" smtClean="0"/>
              <a:t>Cellars.”</a:t>
            </a:r>
            <a:endParaRPr lang="en-US" sz="2800" dirty="0"/>
          </a:p>
        </p:txBody>
      </p:sp>
      <p:sp>
        <p:nvSpPr>
          <p:cNvPr id="6" name="Subtitle 5"/>
          <p:cNvSpPr>
            <a:spLocks noGrp="1"/>
          </p:cNvSpPr>
          <p:nvPr>
            <p:ph type="subTitle" idx="1"/>
          </p:nvPr>
        </p:nvSpPr>
        <p:spPr>
          <a:xfrm flipV="1">
            <a:off x="685800" y="6858000"/>
            <a:ext cx="6461760" cy="457200"/>
          </a:xfrm>
        </p:spPr>
        <p:txBody>
          <a:bodyPr/>
          <a:lstStyle/>
          <a:p>
            <a:endParaRPr lang="en-US" dirty="0"/>
          </a:p>
        </p:txBody>
      </p:sp>
    </p:spTree>
    <p:extLst>
      <p:ext uri="{BB962C8B-B14F-4D97-AF65-F5344CB8AC3E}">
        <p14:creationId xmlns:p14="http://schemas.microsoft.com/office/powerpoint/2010/main" val="291407814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Eagle Tavern</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6764" b="6764"/>
          <a:stretch>
            <a:fillRect/>
          </a:stretch>
        </p:blipFill>
        <p:spPr/>
      </p:pic>
      <p:sp>
        <p:nvSpPr>
          <p:cNvPr id="4" name="Text Placeholder 3"/>
          <p:cNvSpPr>
            <a:spLocks noGrp="1"/>
          </p:cNvSpPr>
          <p:nvPr>
            <p:ph type="body" sz="half" idx="2"/>
          </p:nvPr>
        </p:nvSpPr>
        <p:spPr/>
        <p:txBody>
          <a:bodyPr>
            <a:normAutofit lnSpcReduction="10000"/>
          </a:bodyPr>
          <a:lstStyle/>
          <a:p>
            <a:r>
              <a:rPr lang="en-US" dirty="0" smtClean="0"/>
              <a:t>Lafayette spent the night and was entertained in </a:t>
            </a:r>
            <a:r>
              <a:rPr lang="en-US" dirty="0" smtClean="0"/>
              <a:t>the Eagle </a:t>
            </a:r>
            <a:r>
              <a:rPr lang="en-US" dirty="0" smtClean="0"/>
              <a:t>Tavern during his visit to Halifax</a:t>
            </a:r>
          </a:p>
          <a:p>
            <a:r>
              <a:rPr lang="en-US" dirty="0"/>
              <a:t>i</a:t>
            </a:r>
            <a:r>
              <a:rPr lang="en-US" dirty="0" smtClean="0"/>
              <a:t>n </a:t>
            </a:r>
            <a:r>
              <a:rPr lang="en-US" dirty="0" smtClean="0"/>
              <a:t>March of 1825.</a:t>
            </a:r>
            <a:endParaRPr lang="en-US" dirty="0"/>
          </a:p>
        </p:txBody>
      </p:sp>
    </p:spTree>
    <p:extLst>
      <p:ext uri="{BB962C8B-B14F-4D97-AF65-F5344CB8AC3E}">
        <p14:creationId xmlns:p14="http://schemas.microsoft.com/office/powerpoint/2010/main" val="17589659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1554162"/>
          </a:xfrm>
        </p:spPr>
        <p:txBody>
          <a:bodyPr/>
          <a:lstStyle/>
          <a:p>
            <a:pPr algn="ctr"/>
            <a:r>
              <a:rPr lang="en-US" sz="2400" dirty="0" smtClean="0"/>
              <a:t>Joseph Branch </a:t>
            </a:r>
            <a:r>
              <a:rPr lang="en-US" sz="2400" dirty="0" smtClean="0"/>
              <a:t>House </a:t>
            </a:r>
            <a:r>
              <a:rPr lang="en-US" sz="2400" dirty="0" smtClean="0"/>
              <a:t>“The </a:t>
            </a:r>
            <a:r>
              <a:rPr lang="en-US" sz="2400" dirty="0" smtClean="0"/>
              <a:t>Cellars,” built </a:t>
            </a:r>
            <a:r>
              <a:rPr lang="en-US" sz="2400" dirty="0" smtClean="0"/>
              <a:t>ca. 1820.  Branch escorted Lafayette to his home to be refreshed on his journey toward Raleigh.  Lafayette spoke to the assembled </a:t>
            </a:r>
            <a:r>
              <a:rPr lang="en-US" sz="2400" dirty="0" smtClean="0"/>
              <a:t>townspeople </a:t>
            </a:r>
            <a:r>
              <a:rPr lang="en-US" sz="2400" dirty="0" smtClean="0"/>
              <a:t>from the balcony.</a:t>
            </a:r>
            <a:endParaRPr lang="en-US" sz="2400" dirty="0"/>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04800" y="2438400"/>
            <a:ext cx="4878853" cy="3657600"/>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943600" y="1905000"/>
            <a:ext cx="1721048" cy="4589463"/>
          </a:xfrm>
        </p:spPr>
      </p:pic>
    </p:spTree>
    <p:extLst>
      <p:ext uri="{BB962C8B-B14F-4D97-AF65-F5344CB8AC3E}">
        <p14:creationId xmlns:p14="http://schemas.microsoft.com/office/powerpoint/2010/main" val="25764645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152400"/>
            <a:ext cx="7543800" cy="6629400"/>
          </a:xfrm>
        </p:spPr>
        <p:txBody>
          <a:bodyPr/>
          <a:lstStyle/>
          <a:p>
            <a:pPr algn="just"/>
            <a:r>
              <a:rPr lang="en-US" sz="2800" dirty="0" smtClean="0"/>
              <a:t>It is probable that the Henry Bradford family was in attendance for the speech given by Lafayette from the balcony of </a:t>
            </a:r>
            <a:r>
              <a:rPr lang="en-US" sz="2800" dirty="0" smtClean="0"/>
              <a:t>The </a:t>
            </a:r>
            <a:r>
              <a:rPr lang="en-US" sz="2800" dirty="0" smtClean="0"/>
              <a:t>Cellars.  Oral tradition says that young male students </a:t>
            </a:r>
            <a:r>
              <a:rPr lang="en-US" sz="2800" dirty="0" smtClean="0"/>
              <a:t>possibly from </a:t>
            </a:r>
            <a:r>
              <a:rPr lang="en-US" sz="2800" dirty="0" smtClean="0"/>
              <a:t>Enfield Academy marched and went through military drill for Lafayette using corn stalks for shouldering arms.    The parents of future Confederate soldiers and leaders were in attendance at </a:t>
            </a:r>
            <a:r>
              <a:rPr lang="en-US" sz="2800" dirty="0" smtClean="0"/>
              <a:t>Lafayette’s visit </a:t>
            </a:r>
            <a:r>
              <a:rPr lang="en-US" sz="2800" dirty="0" smtClean="0"/>
              <a:t>to Enfield.  The spirit of independence among the Branch and Bradford families extended from the War for Independence from English rule to the War for Southern Independence in 1861.  </a:t>
            </a:r>
            <a:br>
              <a:rPr lang="en-US" sz="2800" dirty="0" smtClean="0"/>
            </a:br>
            <a:r>
              <a:rPr lang="en-US" sz="2800" dirty="0"/>
              <a:t/>
            </a:r>
            <a:br>
              <a:rPr lang="en-US" sz="2800" dirty="0"/>
            </a:br>
            <a:endParaRPr lang="en-US" sz="2800" dirty="0"/>
          </a:p>
        </p:txBody>
      </p:sp>
      <p:sp>
        <p:nvSpPr>
          <p:cNvPr id="6" name="Subtitle 5"/>
          <p:cNvSpPr>
            <a:spLocks noGrp="1"/>
          </p:cNvSpPr>
          <p:nvPr>
            <p:ph type="subTitle" idx="1"/>
          </p:nvPr>
        </p:nvSpPr>
        <p:spPr>
          <a:xfrm flipV="1">
            <a:off x="685800" y="7086600"/>
            <a:ext cx="6461760" cy="609600"/>
          </a:xfrm>
        </p:spPr>
        <p:txBody>
          <a:bodyPr/>
          <a:lstStyle/>
          <a:p>
            <a:endParaRPr lang="en-US" dirty="0"/>
          </a:p>
        </p:txBody>
      </p:sp>
    </p:spTree>
    <p:extLst>
      <p:ext uri="{BB962C8B-B14F-4D97-AF65-F5344CB8AC3E}">
        <p14:creationId xmlns:p14="http://schemas.microsoft.com/office/powerpoint/2010/main" val="204010105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pPr algn="ctr"/>
            <a:r>
              <a:rPr lang="en-US" i="1" dirty="0" smtClean="0"/>
              <a:t>NC Free Press </a:t>
            </a:r>
            <a:r>
              <a:rPr lang="en-US" dirty="0" smtClean="0"/>
              <a:t/>
            </a:r>
            <a:br>
              <a:rPr lang="en-US" dirty="0" smtClean="0"/>
            </a:br>
            <a:r>
              <a:rPr lang="en-US" dirty="0" smtClean="0"/>
              <a:t>Tarborough, NC 1833</a:t>
            </a:r>
            <a:endParaRPr lang="en-US" dirty="0"/>
          </a:p>
        </p:txBody>
      </p:sp>
      <p:sp>
        <p:nvSpPr>
          <p:cNvPr id="11" name="Text Placeholder 10"/>
          <p:cNvSpPr>
            <a:spLocks noGrp="1"/>
          </p:cNvSpPr>
          <p:nvPr>
            <p:ph type="body" idx="1"/>
          </p:nvPr>
        </p:nvSpPr>
        <p:spPr/>
        <p:txBody>
          <a:bodyPr>
            <a:normAutofit fontScale="92500" lnSpcReduction="10000"/>
          </a:bodyPr>
          <a:lstStyle/>
          <a:p>
            <a:r>
              <a:rPr lang="en-US" dirty="0" smtClean="0"/>
              <a:t>March 23</a:t>
            </a:r>
            <a:r>
              <a:rPr lang="en-US" dirty="0" smtClean="0"/>
              <a:t>, 1833  </a:t>
            </a:r>
            <a:r>
              <a:rPr lang="en-US" dirty="0" smtClean="0"/>
              <a:t>Bradford </a:t>
            </a:r>
            <a:r>
              <a:rPr lang="en-US" dirty="0" smtClean="0"/>
              <a:t>Obituary</a:t>
            </a:r>
            <a:endParaRPr lang="en-US" dirty="0"/>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65225" y="2174875"/>
            <a:ext cx="3241550" cy="3951288"/>
          </a:xfrm>
        </p:spPr>
      </p:pic>
      <p:sp>
        <p:nvSpPr>
          <p:cNvPr id="12" name="Text Placeholder 11"/>
          <p:cNvSpPr>
            <a:spLocks noGrp="1"/>
          </p:cNvSpPr>
          <p:nvPr>
            <p:ph type="body" sz="quarter" idx="3"/>
          </p:nvPr>
        </p:nvSpPr>
        <p:spPr/>
        <p:txBody>
          <a:bodyPr>
            <a:normAutofit/>
          </a:bodyPr>
          <a:lstStyle/>
          <a:p>
            <a:r>
              <a:rPr lang="en-US" dirty="0" smtClean="0"/>
              <a:t>Hunter-Branch , July 16, 1833</a:t>
            </a:r>
            <a:endParaRPr lang="en-US" dirty="0"/>
          </a:p>
        </p:txBody>
      </p:sp>
      <p:pic>
        <p:nvPicPr>
          <p:cNvPr id="9" name="Content Placeholder 8"/>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419600" y="3583175"/>
            <a:ext cx="3657600" cy="1134687"/>
          </a:xfrm>
        </p:spPr>
      </p:pic>
    </p:spTree>
    <p:extLst>
      <p:ext uri="{BB962C8B-B14F-4D97-AF65-F5344CB8AC3E}">
        <p14:creationId xmlns:p14="http://schemas.microsoft.com/office/powerpoint/2010/main" val="212286505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457200" y="152400"/>
            <a:ext cx="7696200" cy="6629400"/>
          </a:xfrm>
        </p:spPr>
        <p:txBody>
          <a:bodyPr/>
          <a:lstStyle/>
          <a:p>
            <a:pPr algn="just"/>
            <a:r>
              <a:rPr lang="en-US" sz="2800" dirty="0" smtClean="0"/>
              <a:t>Henry Bradford died at his home </a:t>
            </a:r>
            <a:r>
              <a:rPr lang="en-US" sz="2800" dirty="0" smtClean="0"/>
              <a:t>outside Enfield </a:t>
            </a:r>
            <a:r>
              <a:rPr lang="en-US" sz="2800" dirty="0" smtClean="0"/>
              <a:t>on March 23, 1833.   Four of his sons had relocated to Florida where they were busy establishing cotton plantations north of Tallahassee in the area that </a:t>
            </a:r>
            <a:r>
              <a:rPr lang="en-US" sz="2800" dirty="0" smtClean="0"/>
              <a:t>would </a:t>
            </a:r>
            <a:r>
              <a:rPr lang="en-US" sz="2800" dirty="0" smtClean="0"/>
              <a:t>come to be known as </a:t>
            </a:r>
            <a:r>
              <a:rPr lang="en-US" sz="2800" dirty="0" err="1" smtClean="0"/>
              <a:t>Bradfordville</a:t>
            </a:r>
            <a:r>
              <a:rPr lang="en-US" sz="2800" dirty="0" smtClean="0"/>
              <a:t>.  Sarah Crowell Bradford left her home in Enfield and traveled south to live with her son Richard Bradford.  There she died in 1839 and was buried in her son’s </a:t>
            </a:r>
            <a:r>
              <a:rPr lang="en-US" sz="2800" dirty="0" smtClean="0"/>
              <a:t>(Dr</a:t>
            </a:r>
            <a:r>
              <a:rPr lang="en-US" sz="2800" dirty="0" smtClean="0"/>
              <a:t>. Edward </a:t>
            </a:r>
            <a:r>
              <a:rPr lang="en-US" sz="2800" dirty="0" smtClean="0"/>
              <a:t>Bradford )Pine </a:t>
            </a:r>
            <a:r>
              <a:rPr lang="en-US" sz="2800" dirty="0" smtClean="0"/>
              <a:t>Hill Plantation Cemetery.  </a:t>
            </a:r>
            <a:br>
              <a:rPr lang="en-US" sz="2800" dirty="0" smtClean="0"/>
            </a:br>
            <a:r>
              <a:rPr lang="en-US" sz="2800" dirty="0"/>
              <a:t/>
            </a:r>
            <a:br>
              <a:rPr lang="en-US" sz="2800" dirty="0"/>
            </a:br>
            <a:r>
              <a:rPr lang="en-US" sz="2800" dirty="0" smtClean="0"/>
              <a:t/>
            </a:r>
            <a:br>
              <a:rPr lang="en-US" sz="2800" dirty="0" smtClean="0"/>
            </a:br>
            <a:endParaRPr lang="en-US" sz="2800" dirty="0"/>
          </a:p>
        </p:txBody>
      </p:sp>
      <p:sp>
        <p:nvSpPr>
          <p:cNvPr id="8" name="Subtitle 7"/>
          <p:cNvSpPr>
            <a:spLocks noGrp="1"/>
          </p:cNvSpPr>
          <p:nvPr>
            <p:ph type="subTitle" idx="1"/>
          </p:nvPr>
        </p:nvSpPr>
        <p:spPr>
          <a:xfrm flipV="1">
            <a:off x="685800" y="7010400"/>
            <a:ext cx="6461760" cy="685800"/>
          </a:xfrm>
        </p:spPr>
        <p:txBody>
          <a:bodyPr/>
          <a:lstStyle/>
          <a:p>
            <a:endParaRPr lang="en-US" dirty="0"/>
          </a:p>
        </p:txBody>
      </p:sp>
    </p:spTree>
    <p:extLst>
      <p:ext uri="{BB962C8B-B14F-4D97-AF65-F5344CB8AC3E}">
        <p14:creationId xmlns:p14="http://schemas.microsoft.com/office/powerpoint/2010/main" val="225021010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t>Pine Hill Cemetery</a:t>
            </a:r>
            <a:br>
              <a:rPr lang="en-US" sz="3200" dirty="0" smtClean="0"/>
            </a:br>
            <a:r>
              <a:rPr lang="en-US" sz="3200" dirty="0" smtClean="0"/>
              <a:t>Sarah Crowell Bradford </a:t>
            </a:r>
            <a:r>
              <a:rPr lang="en-US" sz="3200" dirty="0" smtClean="0"/>
              <a:t>was buried </a:t>
            </a:r>
            <a:r>
              <a:rPr lang="en-US" sz="3200" dirty="0" smtClean="0"/>
              <a:t>here in </a:t>
            </a:r>
            <a:r>
              <a:rPr lang="en-US" sz="3200" dirty="0" smtClean="0"/>
              <a:t>1839.</a:t>
            </a:r>
            <a:endParaRPr lang="en-US" sz="32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66800" y="1600200"/>
            <a:ext cx="6400800" cy="4800600"/>
          </a:xfrm>
        </p:spPr>
      </p:pic>
    </p:spTree>
    <p:extLst>
      <p:ext uri="{BB962C8B-B14F-4D97-AF65-F5344CB8AC3E}">
        <p14:creationId xmlns:p14="http://schemas.microsoft.com/office/powerpoint/2010/main" val="10398884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Edenton, North Carolina</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6764" b="6764"/>
          <a:stretch>
            <a:fillRect/>
          </a:stretch>
        </p:blipFill>
        <p:spPr/>
      </p:pic>
      <p:sp>
        <p:nvSpPr>
          <p:cNvPr id="4" name="Text Placeholder 3"/>
          <p:cNvSpPr>
            <a:spLocks noGrp="1"/>
          </p:cNvSpPr>
          <p:nvPr>
            <p:ph type="body" sz="half" idx="2"/>
          </p:nvPr>
        </p:nvSpPr>
        <p:spPr/>
        <p:txBody>
          <a:bodyPr>
            <a:normAutofit lnSpcReduction="10000"/>
          </a:bodyPr>
          <a:lstStyle/>
          <a:p>
            <a:r>
              <a:rPr lang="en-US" dirty="0" smtClean="0"/>
              <a:t>Lord Granville had been one of the eight Lord Proprietors.</a:t>
            </a:r>
          </a:p>
          <a:p>
            <a:r>
              <a:rPr lang="en-US" dirty="0" smtClean="0"/>
              <a:t>He had retained ownership of the northern area of  the Providence of North Carolina.</a:t>
            </a:r>
            <a:endParaRPr lang="en-US" dirty="0"/>
          </a:p>
        </p:txBody>
      </p:sp>
    </p:spTree>
    <p:extLst>
      <p:ext uri="{BB962C8B-B14F-4D97-AF65-F5344CB8AC3E}">
        <p14:creationId xmlns:p14="http://schemas.microsoft.com/office/powerpoint/2010/main" val="176405618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85800" y="152400"/>
            <a:ext cx="7543800" cy="6629400"/>
          </a:xfrm>
        </p:spPr>
        <p:txBody>
          <a:bodyPr/>
          <a:lstStyle/>
          <a:p>
            <a:r>
              <a:rPr lang="en-US" sz="2800" dirty="0" smtClean="0"/>
              <a:t>The Wilmington and Weldon </a:t>
            </a:r>
            <a:r>
              <a:rPr lang="en-US" sz="2800" dirty="0" smtClean="0"/>
              <a:t>Rail Road </a:t>
            </a:r>
            <a:r>
              <a:rPr lang="en-US" sz="2800" dirty="0" smtClean="0"/>
              <a:t>was chartered as the Wilmington and Raleigh </a:t>
            </a:r>
            <a:r>
              <a:rPr lang="en-US" sz="2800" dirty="0" smtClean="0"/>
              <a:t>Rail Road</a:t>
            </a:r>
            <a:r>
              <a:rPr lang="en-US" sz="2800" dirty="0" smtClean="0"/>
              <a:t>.  The route was changed from Raleigh to some point on the Roanoke </a:t>
            </a:r>
            <a:r>
              <a:rPr lang="en-US" sz="2800" dirty="0" smtClean="0"/>
              <a:t>River, </a:t>
            </a:r>
            <a:r>
              <a:rPr lang="en-US" sz="2800" dirty="0" smtClean="0"/>
              <a:t>and construction began in the port city of Wilmington, </a:t>
            </a:r>
            <a:r>
              <a:rPr lang="en-US" sz="2800" dirty="0" smtClean="0"/>
              <a:t>N.C. </a:t>
            </a:r>
            <a:r>
              <a:rPr lang="en-US" sz="2800" dirty="0" smtClean="0"/>
              <a:t>and in Halifax.  Weldon was a short distance north of Halifax with a rail line already in existence from Weldon to Halifax.  The charter allowed for a section of track to be opened if it </a:t>
            </a:r>
            <a:r>
              <a:rPr lang="en-US" sz="2800" dirty="0" smtClean="0"/>
              <a:t>were </a:t>
            </a:r>
            <a:r>
              <a:rPr lang="en-US" sz="2800" dirty="0" smtClean="0"/>
              <a:t>at least ten miles of new construction.  The first section to be completed from Halifax ended in Enfield.  Here stage coaches carried travelers south to the section of rail line extending north from Wilmington allowing rail travel to continue on to Wilmington where people traveling further south to Charleston, </a:t>
            </a:r>
            <a:r>
              <a:rPr lang="en-US" sz="2800" dirty="0" smtClean="0"/>
              <a:t>S.C. </a:t>
            </a:r>
            <a:r>
              <a:rPr lang="en-US" sz="2800" dirty="0" smtClean="0"/>
              <a:t>could board steamships.</a:t>
            </a:r>
            <a:endParaRPr lang="en-US" sz="2800" dirty="0"/>
          </a:p>
        </p:txBody>
      </p:sp>
      <p:sp>
        <p:nvSpPr>
          <p:cNvPr id="8" name="Subtitle 7"/>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2992255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Wilmington and Weldon </a:t>
            </a:r>
            <a:r>
              <a:rPr lang="en-US" dirty="0" smtClean="0"/>
              <a:t>Rail Road </a:t>
            </a:r>
            <a:r>
              <a:rPr lang="en-US" dirty="0" smtClean="0"/>
              <a:t/>
            </a:r>
            <a:br>
              <a:rPr lang="en-US" dirty="0" smtClean="0"/>
            </a:br>
            <a:r>
              <a:rPr lang="en-US" dirty="0" smtClean="0"/>
              <a:t>Enfield</a:t>
            </a:r>
            <a:endParaRPr lang="en-US" dirty="0"/>
          </a:p>
        </p:txBody>
      </p:sp>
      <p:sp>
        <p:nvSpPr>
          <p:cNvPr id="3" name="Text Placeholder 2"/>
          <p:cNvSpPr>
            <a:spLocks noGrp="1"/>
          </p:cNvSpPr>
          <p:nvPr>
            <p:ph type="body" idx="1"/>
          </p:nvPr>
        </p:nvSpPr>
        <p:spPr>
          <a:xfrm>
            <a:off x="457200" y="1535112"/>
            <a:ext cx="3657600" cy="979487"/>
          </a:xfrm>
        </p:spPr>
        <p:txBody>
          <a:bodyPr/>
          <a:lstStyle/>
          <a:p>
            <a:r>
              <a:rPr lang="en-US" dirty="0" smtClean="0"/>
              <a:t>Gov. John Branch’s home was two blocks west on a slight rise.</a:t>
            </a:r>
            <a:endParaRPr lang="en-US" dirty="0"/>
          </a:p>
        </p:txBody>
      </p:sp>
      <p:pic>
        <p:nvPicPr>
          <p:cNvPr id="4" name="Content Placeholder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57200" y="2778919"/>
            <a:ext cx="3657600" cy="2743200"/>
          </a:xfrm>
        </p:spPr>
        <p:style>
          <a:lnRef idx="2">
            <a:schemeClr val="accent2"/>
          </a:lnRef>
          <a:fillRef idx="1">
            <a:schemeClr val="lt1"/>
          </a:fillRef>
          <a:effectRef idx="0">
            <a:schemeClr val="accent2"/>
          </a:effectRef>
          <a:fontRef idx="minor">
            <a:schemeClr val="dk1"/>
          </a:fontRef>
        </p:style>
      </p:pic>
      <p:sp>
        <p:nvSpPr>
          <p:cNvPr id="5" name="Text Placeholder 4"/>
          <p:cNvSpPr>
            <a:spLocks noGrp="1"/>
          </p:cNvSpPr>
          <p:nvPr>
            <p:ph type="body" sz="quarter" idx="3"/>
          </p:nvPr>
        </p:nvSpPr>
        <p:spPr/>
        <p:txBody>
          <a:bodyPr/>
          <a:lstStyle/>
          <a:p>
            <a:endParaRPr lang="en-US" dirty="0"/>
          </a:p>
        </p:txBody>
      </p:sp>
      <p:pic>
        <p:nvPicPr>
          <p:cNvPr id="7" name="Content Placeholder 6"/>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532919" y="2174875"/>
            <a:ext cx="3430961" cy="3951288"/>
          </a:xfrm>
        </p:spPr>
      </p:pic>
    </p:spTree>
    <p:extLst>
      <p:ext uri="{BB962C8B-B14F-4D97-AF65-F5344CB8AC3E}">
        <p14:creationId xmlns:p14="http://schemas.microsoft.com/office/powerpoint/2010/main" val="2274602309"/>
      </p:ext>
    </p:extLst>
  </p:cSld>
  <p:clrMapOvr>
    <a:masterClrMapping/>
  </p:clrMapOvr>
  <p:transition spd="slow">
    <p:wip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0"/>
            <a:ext cx="7543800" cy="6858000"/>
          </a:xfrm>
        </p:spPr>
        <p:txBody>
          <a:bodyPr/>
          <a:lstStyle/>
          <a:p>
            <a:pPr algn="just"/>
            <a:r>
              <a:rPr lang="en-US" sz="2800" dirty="0" smtClean="0"/>
              <a:t>When the  Wilmington and Weldon </a:t>
            </a:r>
            <a:r>
              <a:rPr lang="en-US" sz="2800" dirty="0" smtClean="0"/>
              <a:t>Rail Road </a:t>
            </a:r>
            <a:r>
              <a:rPr lang="en-US" sz="2800" dirty="0" smtClean="0"/>
              <a:t>was opened to </a:t>
            </a:r>
            <a:r>
              <a:rPr lang="en-US" sz="2800" dirty="0" smtClean="0"/>
              <a:t>Enfield, </a:t>
            </a:r>
            <a:r>
              <a:rPr lang="en-US" sz="2800" dirty="0" smtClean="0"/>
              <a:t>it built a depot  just 150 yards east of Gov. John Branch’s home. During the </a:t>
            </a:r>
            <a:r>
              <a:rPr lang="en-US" sz="2800" dirty="0" smtClean="0"/>
              <a:t>War </a:t>
            </a:r>
            <a:r>
              <a:rPr lang="en-US" sz="2800" dirty="0" smtClean="0"/>
              <a:t>for Southern </a:t>
            </a:r>
            <a:r>
              <a:rPr lang="en-US" sz="2800" dirty="0" smtClean="0"/>
              <a:t>Independence, trains </a:t>
            </a:r>
            <a:r>
              <a:rPr lang="en-US" sz="2800" dirty="0" smtClean="0"/>
              <a:t>loaded with wounded Confederate soldiers could be seen passing south through Enfield from his front porch.  Gov. Branch’s home was described as sitting on a slight rise overlooking the Wilmington and Weldon depot.  When completed in </a:t>
            </a:r>
            <a:r>
              <a:rPr lang="en-US" sz="2800" dirty="0" smtClean="0"/>
              <a:t>1840, </a:t>
            </a:r>
            <a:r>
              <a:rPr lang="en-US" sz="2800" dirty="0" smtClean="0"/>
              <a:t>the Wilmington and Weldon Railroad was the longest railroad in the world.</a:t>
            </a:r>
            <a:br>
              <a:rPr lang="en-US" sz="2800" dirty="0" smtClean="0"/>
            </a:br>
            <a:r>
              <a:rPr lang="en-US" sz="2800" dirty="0"/>
              <a:t/>
            </a:r>
            <a:br>
              <a:rPr lang="en-US" sz="2800" dirty="0"/>
            </a:br>
            <a:r>
              <a:rPr lang="en-US" sz="2800" dirty="0" smtClean="0"/>
              <a:t/>
            </a:r>
            <a:br>
              <a:rPr lang="en-US" sz="2800" dirty="0" smtClean="0"/>
            </a:br>
            <a:r>
              <a:rPr lang="en-US" sz="2800" dirty="0"/>
              <a:t/>
            </a:r>
            <a:br>
              <a:rPr lang="en-US" sz="2800" dirty="0"/>
            </a:br>
            <a:r>
              <a:rPr lang="en-US" sz="2800" dirty="0" smtClean="0"/>
              <a:t> </a:t>
            </a:r>
            <a:endParaRPr lang="en-US" sz="2800" dirty="0"/>
          </a:p>
        </p:txBody>
      </p:sp>
      <p:sp>
        <p:nvSpPr>
          <p:cNvPr id="5" name="Subtitle 4"/>
          <p:cNvSpPr>
            <a:spLocks noGrp="1"/>
          </p:cNvSpPr>
          <p:nvPr>
            <p:ph type="subTitle" idx="1"/>
          </p:nvPr>
        </p:nvSpPr>
        <p:spPr>
          <a:xfrm flipV="1">
            <a:off x="685800" y="5638800"/>
            <a:ext cx="6461760" cy="76200"/>
          </a:xfrm>
        </p:spPr>
        <p:txBody>
          <a:bodyPr>
            <a:normAutofit fontScale="25000" lnSpcReduction="20000"/>
          </a:bodyPr>
          <a:lstStyle/>
          <a:p>
            <a:endParaRPr lang="en-US" dirty="0"/>
          </a:p>
        </p:txBody>
      </p:sp>
    </p:spTree>
    <p:extLst>
      <p:ext uri="{BB962C8B-B14F-4D97-AF65-F5344CB8AC3E}">
        <p14:creationId xmlns:p14="http://schemas.microsoft.com/office/powerpoint/2010/main" val="26384303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5943600"/>
            <a:ext cx="7772400" cy="381000"/>
          </a:xfrm>
        </p:spPr>
        <p:txBody>
          <a:bodyPr/>
          <a:lstStyle/>
          <a:p>
            <a:pPr algn="ctr"/>
            <a:r>
              <a:rPr lang="en-US" dirty="0" smtClean="0"/>
              <a:t>Mr. Lawrence B. Whitaker    Marianna, Florida</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6757" b="6757"/>
          <a:stretch>
            <a:fillRect/>
          </a:stretch>
        </p:blipFill>
        <p:spPr>
          <a:xfrm>
            <a:off x="228600" y="228600"/>
            <a:ext cx="8458200" cy="5486400"/>
          </a:xfrm>
          <a:prstGeom prst="rect">
            <a:avLst/>
          </a:prstGeom>
          <a:ln w="228600" cap="sq" cmpd="thickThin">
            <a:solidFill>
              <a:srgbClr val="000000"/>
            </a:solidFill>
            <a:prstDash val="solid"/>
            <a:miter lim="800000"/>
          </a:ln>
          <a:effectLst>
            <a:innerShdw blurRad="76200">
              <a:srgbClr val="000000"/>
            </a:innerShdw>
          </a:effectLst>
        </p:spPr>
      </p:pic>
      <p:sp>
        <p:nvSpPr>
          <p:cNvPr id="4" name="Text Placeholder 3"/>
          <p:cNvSpPr>
            <a:spLocks noGrp="1"/>
          </p:cNvSpPr>
          <p:nvPr>
            <p:ph type="body" sz="half" idx="2"/>
          </p:nvPr>
        </p:nvSpPr>
        <p:spPr>
          <a:xfrm>
            <a:off x="301752" y="6324600"/>
            <a:ext cx="7772400" cy="384048"/>
          </a:xfrm>
        </p:spPr>
        <p:txBody>
          <a:bodyPr/>
          <a:lstStyle/>
          <a:p>
            <a:pPr algn="ctr"/>
            <a:r>
              <a:rPr lang="en-US" dirty="0" smtClean="0"/>
              <a:t>Wilmington and Raleigh Railroad Postmark</a:t>
            </a:r>
            <a:endParaRPr lang="en-US" dirty="0"/>
          </a:p>
        </p:txBody>
      </p:sp>
    </p:spTree>
    <p:extLst>
      <p:ext uri="{BB962C8B-B14F-4D97-AF65-F5344CB8AC3E}">
        <p14:creationId xmlns:p14="http://schemas.microsoft.com/office/powerpoint/2010/main" val="4149435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7620000" cy="715962"/>
          </a:xfrm>
        </p:spPr>
        <p:txBody>
          <a:bodyPr/>
          <a:lstStyle/>
          <a:p>
            <a:pPr algn="ctr"/>
            <a:r>
              <a:rPr lang="en-US" dirty="0" smtClean="0"/>
              <a:t> John Branch of North Carolina</a:t>
            </a:r>
            <a:endParaRPr lang="en-US" dirty="0"/>
          </a:p>
        </p:txBody>
      </p:sp>
      <p:pic>
        <p:nvPicPr>
          <p:cNvPr id="8" name="Content Placeholder 7"/>
          <p:cNvPicPr>
            <a:picLocks noGrp="1" noChangeAspect="1"/>
          </p:cNvPicPr>
          <p:nvPr>
            <p:ph idx="1"/>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057400" y="1143000"/>
            <a:ext cx="4495800" cy="527767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4070118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5410200"/>
            <a:ext cx="7772400" cy="609600"/>
          </a:xfrm>
        </p:spPr>
        <p:txBody>
          <a:bodyPr/>
          <a:lstStyle/>
          <a:p>
            <a:r>
              <a:rPr lang="en-US" dirty="0" smtClean="0"/>
              <a:t>Magnolia </a:t>
            </a:r>
            <a:r>
              <a:rPr lang="en-US" dirty="0" smtClean="0"/>
              <a:t>Trees Brought </a:t>
            </a:r>
            <a:r>
              <a:rPr lang="en-US" dirty="0" smtClean="0"/>
              <a:t>from Florida by </a:t>
            </a:r>
            <a:r>
              <a:rPr lang="en-US" dirty="0" smtClean="0"/>
              <a:t>Governor Branch</a:t>
            </a:r>
            <a:endParaRPr lang="en-US" dirty="0"/>
          </a:p>
        </p:txBody>
      </p:sp>
      <p:sp>
        <p:nvSpPr>
          <p:cNvPr id="3" name="Text Placeholder 2"/>
          <p:cNvSpPr>
            <a:spLocks noGrp="1"/>
          </p:cNvSpPr>
          <p:nvPr>
            <p:ph type="body" sz="half" idx="2"/>
          </p:nvPr>
        </p:nvSpPr>
        <p:spPr/>
        <p:txBody>
          <a:bodyPr/>
          <a:lstStyle/>
          <a:p>
            <a:r>
              <a:rPr lang="en-US" dirty="0" smtClean="0"/>
              <a:t>This scene is located </a:t>
            </a:r>
            <a:r>
              <a:rPr lang="en-US" dirty="0" smtClean="0"/>
              <a:t>to the right of Gov. Branch’s home near the path </a:t>
            </a:r>
            <a:r>
              <a:rPr lang="en-US" dirty="0" smtClean="0"/>
              <a:t>to the home of </a:t>
            </a:r>
            <a:r>
              <a:rPr lang="en-US" dirty="0" smtClean="0"/>
              <a:t>his daughter, Sarah Branch Hunter’s home.</a:t>
            </a:r>
            <a:endParaRPr lang="en-US" dirty="0"/>
          </a:p>
        </p:txBody>
      </p:sp>
      <p:pic>
        <p:nvPicPr>
          <p:cNvPr id="6" name="Content Placeholder 5"/>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895350" y="381000"/>
            <a:ext cx="6591300" cy="4943475"/>
          </a:xfrm>
        </p:spPr>
      </p:pic>
    </p:spTree>
    <p:extLst>
      <p:ext uri="{BB962C8B-B14F-4D97-AF65-F5344CB8AC3E}">
        <p14:creationId xmlns:p14="http://schemas.microsoft.com/office/powerpoint/2010/main" val="11392654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152400"/>
            <a:ext cx="7543800" cy="6553200"/>
          </a:xfrm>
        </p:spPr>
        <p:txBody>
          <a:bodyPr/>
          <a:lstStyle/>
          <a:p>
            <a:r>
              <a:rPr lang="en-US" sz="2800" dirty="0" smtClean="0"/>
              <a:t>Dr</a:t>
            </a:r>
            <a:r>
              <a:rPr lang="en-US" sz="2800" dirty="0" smtClean="0"/>
              <a:t>. Edward </a:t>
            </a:r>
            <a:r>
              <a:rPr lang="en-US" sz="2800" dirty="0" smtClean="0"/>
              <a:t>Bradford’s </a:t>
            </a:r>
            <a:r>
              <a:rPr lang="en-US" sz="2800" dirty="0" smtClean="0"/>
              <a:t>family traveled to Enfield in </a:t>
            </a:r>
            <a:r>
              <a:rPr lang="en-US" sz="2800" dirty="0" smtClean="0"/>
              <a:t>July </a:t>
            </a:r>
            <a:r>
              <a:rPr lang="en-US" sz="2800" dirty="0" smtClean="0"/>
              <a:t>1857.  Traveling on the Wilmington and Weldon </a:t>
            </a:r>
            <a:r>
              <a:rPr lang="en-US" sz="2800" dirty="0" smtClean="0"/>
              <a:t>Rail Road, </a:t>
            </a:r>
            <a:r>
              <a:rPr lang="en-US" sz="2800" dirty="0" smtClean="0"/>
              <a:t>they arrived to find Gov. Branch anxious about their safety after they had been delayed by swollen rivers and derailments.  Susan Bradford </a:t>
            </a:r>
            <a:r>
              <a:rPr lang="en-US" sz="2800" dirty="0" err="1" smtClean="0"/>
              <a:t>Eppes</a:t>
            </a:r>
            <a:r>
              <a:rPr lang="en-US" sz="2800" dirty="0" smtClean="0"/>
              <a:t> wrote in her book </a:t>
            </a:r>
            <a:r>
              <a:rPr lang="en-US" sz="2800" i="1" dirty="0" smtClean="0"/>
              <a:t>Through  </a:t>
            </a:r>
            <a:r>
              <a:rPr lang="en-US" sz="2800" i="1" dirty="0" smtClean="0"/>
              <a:t>Some Eventful </a:t>
            </a:r>
            <a:r>
              <a:rPr lang="en-US" sz="2800" i="1" dirty="0" smtClean="0"/>
              <a:t>Years </a:t>
            </a:r>
            <a:r>
              <a:rPr lang="en-US" sz="2800" dirty="0" smtClean="0"/>
              <a:t>that </a:t>
            </a:r>
            <a:r>
              <a:rPr lang="en-US" sz="2800" dirty="0" smtClean="0"/>
              <a:t>she visited many sites in Halifax County and </a:t>
            </a:r>
            <a:r>
              <a:rPr lang="en-US" sz="2800" dirty="0" smtClean="0"/>
              <a:t>the surrounding </a:t>
            </a:r>
            <a:r>
              <a:rPr lang="en-US" sz="2800" dirty="0" smtClean="0"/>
              <a:t>area with her grandpa.  Jesse Bernard records in his journal of their visiting the Rev. Henry Bradford house.  Martha Judge, the sister of the Bradford </a:t>
            </a:r>
            <a:r>
              <a:rPr lang="en-US" sz="2800" dirty="0" smtClean="0"/>
              <a:t>brothers, </a:t>
            </a:r>
            <a:r>
              <a:rPr lang="en-US" sz="2800" dirty="0" smtClean="0"/>
              <a:t>was living there. </a:t>
            </a:r>
            <a:br>
              <a:rPr lang="en-US" sz="2800" dirty="0" smtClean="0"/>
            </a:br>
            <a:r>
              <a:rPr lang="en-US" sz="2800" dirty="0"/>
              <a:t/>
            </a:r>
            <a:br>
              <a:rPr lang="en-US" sz="2800" dirty="0"/>
            </a:br>
            <a:endParaRPr lang="en-US" sz="2800" dirty="0"/>
          </a:p>
        </p:txBody>
      </p:sp>
    </p:spTree>
    <p:extLst>
      <p:ext uri="{BB962C8B-B14F-4D97-AF65-F5344CB8AC3E}">
        <p14:creationId xmlns:p14="http://schemas.microsoft.com/office/powerpoint/2010/main" val="300744374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7620000" cy="990600"/>
          </a:xfrm>
        </p:spPr>
        <p:txBody>
          <a:bodyPr/>
          <a:lstStyle/>
          <a:p>
            <a:pPr algn="ctr"/>
            <a:r>
              <a:rPr lang="en-US" dirty="0" smtClean="0"/>
              <a:t> </a:t>
            </a:r>
            <a:r>
              <a:rPr lang="en-US" sz="3600" dirty="0" smtClean="0"/>
              <a:t>The Master of </a:t>
            </a:r>
            <a:br>
              <a:rPr lang="en-US" sz="3600" dirty="0" smtClean="0"/>
            </a:br>
            <a:r>
              <a:rPr lang="en-US" sz="3600" dirty="0" smtClean="0"/>
              <a:t>Pine Hill Plantation</a:t>
            </a:r>
            <a:endParaRPr lang="en-US" dirty="0"/>
          </a:p>
        </p:txBody>
      </p:sp>
      <p:sp>
        <p:nvSpPr>
          <p:cNvPr id="3" name="Text Placeholder 2"/>
          <p:cNvSpPr>
            <a:spLocks noGrp="1"/>
          </p:cNvSpPr>
          <p:nvPr>
            <p:ph type="body" idx="1"/>
          </p:nvPr>
        </p:nvSpPr>
        <p:spPr>
          <a:xfrm>
            <a:off x="457200" y="1371601"/>
            <a:ext cx="3657600" cy="533400"/>
          </a:xfrm>
        </p:spPr>
        <p:txBody>
          <a:bodyPr/>
          <a:lstStyle/>
          <a:p>
            <a:endParaRPr lang="en-US" sz="3600" dirty="0" smtClean="0"/>
          </a:p>
          <a:p>
            <a:r>
              <a:rPr lang="en-US" dirty="0" smtClean="0"/>
              <a:t>Dr. Edward Bradford</a:t>
            </a:r>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35119" y="2174875"/>
            <a:ext cx="3301761" cy="395128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Text Placeholder 3"/>
          <p:cNvSpPr>
            <a:spLocks noGrp="1"/>
          </p:cNvSpPr>
          <p:nvPr>
            <p:ph type="body" sz="quarter" idx="3"/>
          </p:nvPr>
        </p:nvSpPr>
        <p:spPr>
          <a:xfrm>
            <a:off x="4419600" y="1143001"/>
            <a:ext cx="3657600" cy="685799"/>
          </a:xfrm>
        </p:spPr>
        <p:txBody>
          <a:bodyPr/>
          <a:lstStyle/>
          <a:p>
            <a:r>
              <a:rPr lang="en-US" dirty="0" smtClean="0"/>
              <a:t>Martha Lewis Branch Bradford</a:t>
            </a:r>
            <a:endParaRPr lang="en-US" dirty="0"/>
          </a:p>
        </p:txBody>
      </p:sp>
      <p:pic>
        <p:nvPicPr>
          <p:cNvPr id="7" name="Content Placeholder 6"/>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13965" y="2174875"/>
            <a:ext cx="3268869" cy="395128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0355344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5791200"/>
            <a:ext cx="7772400" cy="533400"/>
          </a:xfrm>
        </p:spPr>
        <p:txBody>
          <a:bodyPr/>
          <a:lstStyle/>
          <a:p>
            <a:r>
              <a:rPr lang="en-US" dirty="0" smtClean="0"/>
              <a:t>Susan Branch Bradford Eppes</a:t>
            </a:r>
            <a:endParaRPr lang="en-US" dirty="0"/>
          </a:p>
        </p:txBody>
      </p:sp>
      <p:sp>
        <p:nvSpPr>
          <p:cNvPr id="3" name="Text Placeholder 2"/>
          <p:cNvSpPr>
            <a:spLocks noGrp="1"/>
          </p:cNvSpPr>
          <p:nvPr>
            <p:ph type="body" sz="half" idx="2"/>
          </p:nvPr>
        </p:nvSpPr>
        <p:spPr>
          <a:xfrm>
            <a:off x="304799" y="6324600"/>
            <a:ext cx="7772401" cy="381000"/>
          </a:xfrm>
        </p:spPr>
        <p:txBody>
          <a:bodyPr/>
          <a:lstStyle/>
          <a:p>
            <a:r>
              <a:rPr lang="en-US" dirty="0" smtClean="0"/>
              <a:t>Daughter of Dr. Edward Bradford and Martha Branch Bradford</a:t>
            </a:r>
            <a:endParaRPr lang="en-US" dirty="0"/>
          </a:p>
        </p:txBody>
      </p:sp>
      <p:pic>
        <p:nvPicPr>
          <p:cNvPr id="6" name="Content Placeholder 5"/>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2514600" y="457200"/>
            <a:ext cx="3335071" cy="494347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9153545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View </a:t>
            </a:r>
            <a:r>
              <a:rPr lang="en-US" dirty="0" smtClean="0"/>
              <a:t>Toward </a:t>
            </a:r>
            <a:r>
              <a:rPr lang="en-US" dirty="0" smtClean="0"/>
              <a:t>the </a:t>
            </a:r>
            <a:r>
              <a:rPr lang="en-US" dirty="0" smtClean="0"/>
              <a:t>Springs Located </a:t>
            </a:r>
            <a:r>
              <a:rPr lang="en-US" dirty="0" smtClean="0"/>
              <a:t>on Branch’s </a:t>
            </a:r>
            <a:r>
              <a:rPr lang="en-US" dirty="0" smtClean="0"/>
              <a:t>Property</a:t>
            </a:r>
            <a:endParaRPr lang="en-US" dirty="0"/>
          </a:p>
        </p:txBody>
      </p:sp>
      <p:sp>
        <p:nvSpPr>
          <p:cNvPr id="3" name="Text Placeholder 2"/>
          <p:cNvSpPr>
            <a:spLocks noGrp="1"/>
          </p:cNvSpPr>
          <p:nvPr>
            <p:ph type="body" sz="half" idx="2"/>
          </p:nvPr>
        </p:nvSpPr>
        <p:spPr/>
        <p:txBody>
          <a:bodyPr/>
          <a:lstStyle/>
          <a:p>
            <a:r>
              <a:rPr lang="en-US" dirty="0" smtClean="0"/>
              <a:t>Viewed from the </a:t>
            </a:r>
            <a:r>
              <a:rPr lang="en-US" dirty="0" smtClean="0"/>
              <a:t>Location </a:t>
            </a:r>
            <a:r>
              <a:rPr lang="en-US" dirty="0" smtClean="0"/>
              <a:t>of the </a:t>
            </a:r>
            <a:r>
              <a:rPr lang="en-US" dirty="0" smtClean="0"/>
              <a:t>Early </a:t>
            </a:r>
            <a:r>
              <a:rPr lang="en-US" dirty="0" smtClean="0"/>
              <a:t>British Courthouse in Enfield  </a:t>
            </a:r>
            <a:r>
              <a:rPr lang="en-US" dirty="0" smtClean="0"/>
              <a:t>ca</a:t>
            </a:r>
            <a:r>
              <a:rPr lang="en-US" dirty="0" smtClean="0"/>
              <a:t>. 1750</a:t>
            </a:r>
            <a:endParaRPr lang="en-US" dirty="0"/>
          </a:p>
        </p:txBody>
      </p:sp>
      <p:pic>
        <p:nvPicPr>
          <p:cNvPr id="6" name="Content Placeholder 5"/>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895350" y="381000"/>
            <a:ext cx="6591300" cy="4943475"/>
          </a:xfrm>
        </p:spPr>
      </p:pic>
    </p:spTree>
    <p:extLst>
      <p:ext uri="{BB962C8B-B14F-4D97-AF65-F5344CB8AC3E}">
        <p14:creationId xmlns:p14="http://schemas.microsoft.com/office/powerpoint/2010/main" val="3054102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Cupola House  Edenton , North Carolina</a:t>
            </a:r>
            <a:endParaRPr lang="en-US" dirty="0"/>
          </a:p>
        </p:txBody>
      </p:sp>
      <p:pic>
        <p:nvPicPr>
          <p:cNvPr id="4" name="Content Placeholder 3"/>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6790" b="6790"/>
          <a:stretch>
            <a:fillRect/>
          </a:stretch>
        </p:blipFill>
        <p:spPr/>
      </p:pic>
      <p:sp>
        <p:nvSpPr>
          <p:cNvPr id="6" name="Text Placeholder 5"/>
          <p:cNvSpPr>
            <a:spLocks noGrp="1"/>
          </p:cNvSpPr>
          <p:nvPr>
            <p:ph type="body" sz="half" idx="2"/>
          </p:nvPr>
        </p:nvSpPr>
        <p:spPr/>
        <p:txBody>
          <a:bodyPr>
            <a:normAutofit lnSpcReduction="10000"/>
          </a:bodyPr>
          <a:lstStyle/>
          <a:p>
            <a:pPr algn="ctr"/>
            <a:r>
              <a:rPr lang="en-US" dirty="0" smtClean="0"/>
              <a:t>Home of Francis Corbin,  </a:t>
            </a:r>
            <a:r>
              <a:rPr lang="en-US" dirty="0" smtClean="0"/>
              <a:t>who provoked  </a:t>
            </a:r>
            <a:r>
              <a:rPr lang="en-US" dirty="0" smtClean="0"/>
              <a:t>“Enfield </a:t>
            </a:r>
            <a:r>
              <a:rPr lang="en-US" dirty="0" smtClean="0"/>
              <a:t>Riot.”</a:t>
            </a:r>
            <a:endParaRPr lang="en-US" dirty="0" smtClean="0"/>
          </a:p>
          <a:p>
            <a:pPr algn="ctr"/>
            <a:r>
              <a:rPr lang="en-US" dirty="0" smtClean="0"/>
              <a:t>Built 1758</a:t>
            </a:r>
            <a:endParaRPr lang="en-US" dirty="0"/>
          </a:p>
        </p:txBody>
      </p:sp>
    </p:spTree>
    <p:extLst>
      <p:ext uri="{BB962C8B-B14F-4D97-AF65-F5344CB8AC3E}">
        <p14:creationId xmlns:p14="http://schemas.microsoft.com/office/powerpoint/2010/main" val="27170878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7620000" cy="1554162"/>
          </a:xfrm>
        </p:spPr>
        <p:txBody>
          <a:bodyPr/>
          <a:lstStyle/>
          <a:p>
            <a:pPr algn="just"/>
            <a:r>
              <a:rPr lang="en-US" sz="2800" dirty="0" smtClean="0"/>
              <a:t>This coin was found near the springs on Governor Branch’s property .  It had been in the ground over 100 years when Gov. Branch and his granddaughter  rode on horse back to the springs in 1857.</a:t>
            </a:r>
            <a:endParaRPr lang="en-US" sz="2800" dirty="0"/>
          </a:p>
        </p:txBody>
      </p:sp>
      <p:sp>
        <p:nvSpPr>
          <p:cNvPr id="6" name="Text Placeholder 5"/>
          <p:cNvSpPr>
            <a:spLocks noGrp="1"/>
          </p:cNvSpPr>
          <p:nvPr>
            <p:ph type="body" idx="1"/>
          </p:nvPr>
        </p:nvSpPr>
        <p:spPr>
          <a:xfrm>
            <a:off x="457200" y="1535112"/>
            <a:ext cx="3657600" cy="903287"/>
          </a:xfrm>
        </p:spPr>
        <p:txBody>
          <a:bodyPr/>
          <a:lstStyle/>
          <a:p>
            <a:r>
              <a:rPr lang="en-US" dirty="0" smtClean="0"/>
              <a:t>Philippus V</a:t>
            </a:r>
            <a:endParaRPr lang="en-US" dirty="0"/>
          </a:p>
        </p:txBody>
      </p:sp>
      <p:pic>
        <p:nvPicPr>
          <p:cNvPr id="10" name="Content Placeholder 9"/>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200" y="2778919"/>
            <a:ext cx="3657600" cy="2743200"/>
          </a:xfrm>
        </p:spPr>
      </p:pic>
      <p:sp>
        <p:nvSpPr>
          <p:cNvPr id="8" name="Text Placeholder 7"/>
          <p:cNvSpPr>
            <a:spLocks noGrp="1"/>
          </p:cNvSpPr>
          <p:nvPr>
            <p:ph type="body" sz="quarter" idx="3"/>
          </p:nvPr>
        </p:nvSpPr>
        <p:spPr>
          <a:xfrm>
            <a:off x="4419600" y="1535112"/>
            <a:ext cx="3657600" cy="903287"/>
          </a:xfrm>
        </p:spPr>
        <p:txBody>
          <a:bodyPr/>
          <a:lstStyle/>
          <a:p>
            <a:r>
              <a:rPr lang="en-US" dirty="0" smtClean="0"/>
              <a:t>1725 Hispaniarum Rex </a:t>
            </a:r>
            <a:endParaRPr lang="en-US" dirty="0"/>
          </a:p>
        </p:txBody>
      </p:sp>
      <p:pic>
        <p:nvPicPr>
          <p:cNvPr id="11" name="Content Placeholder 10"/>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419600" y="2778919"/>
            <a:ext cx="3657600" cy="2743200"/>
          </a:xfrm>
        </p:spPr>
      </p:pic>
    </p:spTree>
    <p:extLst>
      <p:ext uri="{BB962C8B-B14F-4D97-AF65-F5344CB8AC3E}">
        <p14:creationId xmlns:p14="http://schemas.microsoft.com/office/powerpoint/2010/main" val="4940172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85800" y="152400"/>
            <a:ext cx="7543800" cy="6629400"/>
          </a:xfrm>
        </p:spPr>
        <p:txBody>
          <a:bodyPr/>
          <a:lstStyle/>
          <a:p>
            <a:pPr algn="just"/>
            <a:r>
              <a:rPr lang="en-US" sz="2800" dirty="0" smtClean="0"/>
              <a:t>During the </a:t>
            </a:r>
            <a:r>
              <a:rPr lang="en-US" sz="2800" dirty="0" err="1" smtClean="0"/>
              <a:t>Bradfords</a:t>
            </a:r>
            <a:r>
              <a:rPr lang="en-US" sz="2800" dirty="0"/>
              <a:t> </a:t>
            </a:r>
            <a:r>
              <a:rPr lang="en-US" sz="2800" dirty="0" smtClean="0"/>
              <a:t> trip to Enfield they visited Weller’s Vineyard in Halifax County.  Here Sidney Weller had cultivated the scuppernong grapes to perfection.  He was making wine and selling grape vine cuttings throughout the South.  His wine had won awards as far away as Paris, France.  He also allowed visitors  to come to the vineyard and pick grapes to eat.  It was said that his grapes were too large for even a crow to carry away.  After his death his family sold the vineyard to the Garrett brothers who enlarged the operation and changed the name to Medoc Vineyards.  It was in operation  until a fire destroyed it just prior to prohibition.  </a:t>
            </a:r>
            <a:r>
              <a:rPr lang="en-US" sz="2800" dirty="0" smtClean="0"/>
              <a:t>Today, </a:t>
            </a:r>
            <a:r>
              <a:rPr lang="en-US" sz="2800" dirty="0" smtClean="0"/>
              <a:t>it is part of  the  Medoc  Mountain State Park in Halifax County.</a:t>
            </a:r>
            <a:br>
              <a:rPr lang="en-US" sz="2800" dirty="0" smtClean="0"/>
            </a:br>
            <a:endParaRPr lang="en-US" sz="2800" dirty="0"/>
          </a:p>
        </p:txBody>
      </p:sp>
      <p:sp>
        <p:nvSpPr>
          <p:cNvPr id="8" name="Subtitle 7"/>
          <p:cNvSpPr>
            <a:spLocks noGrp="1"/>
          </p:cNvSpPr>
          <p:nvPr>
            <p:ph type="subTitle" idx="1"/>
          </p:nvPr>
        </p:nvSpPr>
        <p:spPr>
          <a:xfrm>
            <a:off x="685800" y="6858000"/>
            <a:ext cx="6461760" cy="76200"/>
          </a:xfrm>
        </p:spPr>
        <p:txBody>
          <a:bodyPr>
            <a:normAutofit fontScale="25000" lnSpcReduction="20000"/>
          </a:bodyPr>
          <a:lstStyle/>
          <a:p>
            <a:endParaRPr lang="en-US" dirty="0"/>
          </a:p>
        </p:txBody>
      </p:sp>
    </p:spTree>
    <p:extLst>
      <p:ext uri="{BB962C8B-B14F-4D97-AF65-F5344CB8AC3E}">
        <p14:creationId xmlns:p14="http://schemas.microsoft.com/office/powerpoint/2010/main" val="211012147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smtClean="0"/>
              <a:t>Weller’s Vineyard</a:t>
            </a:r>
            <a:endParaRPr lang="en-US" dirty="0"/>
          </a:p>
        </p:txBody>
      </p:sp>
      <p:pic>
        <p:nvPicPr>
          <p:cNvPr id="4" name="Content Placeholder 3"/>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7427" b="17427"/>
          <a:stretch>
            <a:fillRect/>
          </a:stretch>
        </p:blipFill>
        <p:spPr/>
      </p:pic>
      <p:sp>
        <p:nvSpPr>
          <p:cNvPr id="7" name="Text Placeholder 6"/>
          <p:cNvSpPr>
            <a:spLocks noGrp="1"/>
          </p:cNvSpPr>
          <p:nvPr>
            <p:ph type="body" sz="half" idx="2"/>
          </p:nvPr>
        </p:nvSpPr>
        <p:spPr/>
        <p:txBody>
          <a:bodyPr>
            <a:normAutofit lnSpcReduction="10000"/>
          </a:bodyPr>
          <a:lstStyle/>
          <a:p>
            <a:r>
              <a:rPr lang="en-US" dirty="0" smtClean="0"/>
              <a:t>Susan Bradford </a:t>
            </a:r>
            <a:r>
              <a:rPr lang="en-US" dirty="0" smtClean="0"/>
              <a:t>wrote </a:t>
            </a:r>
            <a:r>
              <a:rPr lang="en-US" dirty="0" smtClean="0"/>
              <a:t>of visiting the vineyard with her grandpa, </a:t>
            </a:r>
            <a:r>
              <a:rPr lang="en-US" dirty="0" smtClean="0"/>
              <a:t>Governor </a:t>
            </a:r>
            <a:r>
              <a:rPr lang="en-US" dirty="0" smtClean="0"/>
              <a:t>Branch,</a:t>
            </a:r>
          </a:p>
          <a:p>
            <a:r>
              <a:rPr lang="en-US" dirty="0"/>
              <a:t>d</a:t>
            </a:r>
            <a:r>
              <a:rPr lang="en-US" dirty="0" smtClean="0"/>
              <a:t>uring their visit to Enfield in July of 1857.</a:t>
            </a:r>
            <a:endParaRPr lang="en-US" dirty="0"/>
          </a:p>
        </p:txBody>
      </p:sp>
    </p:spTree>
    <p:extLst>
      <p:ext uri="{BB962C8B-B14F-4D97-AF65-F5344CB8AC3E}">
        <p14:creationId xmlns:p14="http://schemas.microsoft.com/office/powerpoint/2010/main" val="317962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152400"/>
            <a:ext cx="7543800" cy="6629400"/>
          </a:xfrm>
        </p:spPr>
        <p:txBody>
          <a:bodyPr/>
          <a:lstStyle/>
          <a:p>
            <a:pPr algn="just"/>
            <a:r>
              <a:rPr lang="en-US" sz="2800" dirty="0" smtClean="0"/>
              <a:t>The </a:t>
            </a:r>
            <a:r>
              <a:rPr lang="en-US" sz="2800" dirty="0" err="1" smtClean="0"/>
              <a:t>Bradfords</a:t>
            </a:r>
            <a:r>
              <a:rPr lang="en-US" sz="2800" dirty="0" smtClean="0"/>
              <a:t>  went to </a:t>
            </a:r>
            <a:r>
              <a:rPr lang="en-US" sz="2800" dirty="0" err="1" smtClean="0"/>
              <a:t>Shocco</a:t>
            </a:r>
            <a:r>
              <a:rPr lang="en-US" sz="2800" dirty="0" smtClean="0"/>
              <a:t> Springs with Gov. Branch in the summer of 1857.  Susan Bradford </a:t>
            </a:r>
            <a:r>
              <a:rPr lang="en-US" sz="2800" dirty="0" smtClean="0"/>
              <a:t>wrote </a:t>
            </a:r>
            <a:r>
              <a:rPr lang="en-US" sz="2800" dirty="0" smtClean="0"/>
              <a:t>that there were 500 people there on account of a tournament being held there the following week.  Nearby was the Jones White </a:t>
            </a:r>
            <a:r>
              <a:rPr lang="en-US" sz="2800" dirty="0" err="1" smtClean="0"/>
              <a:t>Sulphur</a:t>
            </a:r>
            <a:r>
              <a:rPr lang="en-US" sz="2800" dirty="0" smtClean="0"/>
              <a:t> Springs.  Here during the War Mrs. Robert E. Lee and their daughters visited.  It was at the Jones Hotel that General Lee’s daughter Annie Carter Lee died and was buried in the </a:t>
            </a:r>
            <a:r>
              <a:rPr lang="en-US" sz="2800" dirty="0" err="1" smtClean="0"/>
              <a:t>Jone’s</a:t>
            </a:r>
            <a:r>
              <a:rPr lang="en-US" sz="2800" dirty="0" smtClean="0"/>
              <a:t> family cemetery.  General Lee and his daughter Margaret visited the grave of Annie Carter just months before General Lee’s death.  He was touched by the attention that her grave had received by the local people who had also erected a monument there.  He remarked that she should rest in such a nice spot.  Her remains were moved to Lexington, </a:t>
            </a:r>
            <a:r>
              <a:rPr lang="en-US" sz="2800" dirty="0" smtClean="0"/>
              <a:t>Virginia, in </a:t>
            </a:r>
            <a:r>
              <a:rPr lang="en-US" sz="2800" dirty="0" smtClean="0"/>
              <a:t>the 1980’s.</a:t>
            </a:r>
            <a:endParaRPr lang="en-US" sz="2800" dirty="0"/>
          </a:p>
        </p:txBody>
      </p:sp>
      <p:sp>
        <p:nvSpPr>
          <p:cNvPr id="6" name="Subtitle 5"/>
          <p:cNvSpPr>
            <a:spLocks noGrp="1"/>
          </p:cNvSpPr>
          <p:nvPr>
            <p:ph type="subTitle" idx="1"/>
          </p:nvPr>
        </p:nvSpPr>
        <p:spPr>
          <a:xfrm flipV="1">
            <a:off x="685800" y="6858000"/>
            <a:ext cx="6461760" cy="76200"/>
          </a:xfrm>
        </p:spPr>
        <p:txBody>
          <a:bodyPr>
            <a:normAutofit fontScale="25000" lnSpcReduction="20000"/>
          </a:bodyPr>
          <a:lstStyle/>
          <a:p>
            <a:endParaRPr lang="en-US" dirty="0"/>
          </a:p>
        </p:txBody>
      </p:sp>
    </p:spTree>
    <p:extLst>
      <p:ext uri="{BB962C8B-B14F-4D97-AF65-F5344CB8AC3E}">
        <p14:creationId xmlns:p14="http://schemas.microsoft.com/office/powerpoint/2010/main" val="386927011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5029200"/>
            <a:ext cx="7772400" cy="609600"/>
          </a:xfrm>
        </p:spPr>
        <p:txBody>
          <a:bodyPr/>
          <a:lstStyle/>
          <a:p>
            <a:r>
              <a:rPr lang="en-US" dirty="0" smtClean="0"/>
              <a:t>Jones White Sulphur Springs in Warren County</a:t>
            </a:r>
            <a:endParaRPr lang="en-US" dirty="0"/>
          </a:p>
        </p:txBody>
      </p:sp>
      <p:sp>
        <p:nvSpPr>
          <p:cNvPr id="3" name="Text Placeholder 2"/>
          <p:cNvSpPr>
            <a:spLocks noGrp="1"/>
          </p:cNvSpPr>
          <p:nvPr>
            <p:ph type="body" sz="half" idx="2"/>
          </p:nvPr>
        </p:nvSpPr>
        <p:spPr>
          <a:xfrm>
            <a:off x="304799" y="5791200"/>
            <a:ext cx="7772401" cy="914400"/>
          </a:xfrm>
        </p:spPr>
        <p:txBody>
          <a:bodyPr>
            <a:normAutofit fontScale="77500" lnSpcReduction="20000"/>
          </a:bodyPr>
          <a:lstStyle/>
          <a:p>
            <a:r>
              <a:rPr lang="en-US" dirty="0" smtClean="0"/>
              <a:t>This structure was in </a:t>
            </a:r>
            <a:r>
              <a:rPr lang="en-US" dirty="0" smtClean="0"/>
              <a:t>the Shocco Springs area where Susan Bradford wrote that her grandfather John Branch</a:t>
            </a:r>
          </a:p>
          <a:p>
            <a:r>
              <a:rPr lang="en-US" dirty="0"/>
              <a:t>c</a:t>
            </a:r>
            <a:r>
              <a:rPr lang="en-US" dirty="0" smtClean="0"/>
              <a:t>arried the visiting Bradford family in 1857.  Gen. Robert E. Lee’s wife and daughters stayed here during much of the war.  Lee’s daughter Annie Carter Lee died here and was buried in the Jone’s family cemetery.  Lee visited her grave just months before his death.</a:t>
            </a:r>
            <a:endParaRPr lang="en-US" dirty="0"/>
          </a:p>
        </p:txBody>
      </p:sp>
      <p:pic>
        <p:nvPicPr>
          <p:cNvPr id="6" name="Content Placeholder 5"/>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429512" y="838200"/>
            <a:ext cx="5510784" cy="413308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5974652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Whitaker Town</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67492" y="1600200"/>
            <a:ext cx="6399415" cy="4800600"/>
          </a:xfrm>
        </p:spPr>
      </p:pic>
    </p:spTree>
    <p:extLst>
      <p:ext uri="{BB962C8B-B14F-4D97-AF65-F5344CB8AC3E}">
        <p14:creationId xmlns:p14="http://schemas.microsoft.com/office/powerpoint/2010/main" val="174308780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448056"/>
          </a:xfrm>
        </p:spPr>
        <p:txBody>
          <a:bodyPr/>
          <a:lstStyle/>
          <a:p>
            <a:r>
              <a:rPr lang="en-US" dirty="0" smtClean="0"/>
              <a:t>Whitaker’s   Chapel</a:t>
            </a:r>
            <a:endParaRPr lang="en-US" dirty="0"/>
          </a:p>
        </p:txBody>
      </p:sp>
      <p:sp>
        <p:nvSpPr>
          <p:cNvPr id="3" name="Text Placeholder 2"/>
          <p:cNvSpPr>
            <a:spLocks noGrp="1"/>
          </p:cNvSpPr>
          <p:nvPr>
            <p:ph type="body" sz="half" idx="2"/>
          </p:nvPr>
        </p:nvSpPr>
        <p:spPr/>
        <p:txBody>
          <a:bodyPr>
            <a:normAutofit lnSpcReduction="10000"/>
          </a:bodyPr>
          <a:lstStyle/>
          <a:p>
            <a:r>
              <a:rPr lang="en-US" dirty="0" smtClean="0"/>
              <a:t>Methodist.   Whitaker’s Academy  and </a:t>
            </a:r>
            <a:r>
              <a:rPr lang="en-US" dirty="0" smtClean="0"/>
              <a:t>the original </a:t>
            </a:r>
            <a:r>
              <a:rPr lang="en-US" dirty="0" smtClean="0"/>
              <a:t>church structure </a:t>
            </a:r>
            <a:endParaRPr lang="en-US" dirty="0" smtClean="0"/>
          </a:p>
          <a:p>
            <a:r>
              <a:rPr lang="en-US" dirty="0" smtClean="0"/>
              <a:t>were </a:t>
            </a:r>
            <a:r>
              <a:rPr lang="en-US" dirty="0" smtClean="0"/>
              <a:t>located across the road.</a:t>
            </a:r>
            <a:endParaRPr lang="en-US" dirty="0"/>
          </a:p>
        </p:txBody>
      </p:sp>
      <p:pic>
        <p:nvPicPr>
          <p:cNvPr id="5" name="Content Placeholder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895350" y="381000"/>
            <a:ext cx="6591300" cy="494347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971435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Strawberry  Hill</a:t>
            </a:r>
            <a:endParaRPr lang="en-US" dirty="0"/>
          </a:p>
        </p:txBody>
      </p:sp>
      <p:sp>
        <p:nvSpPr>
          <p:cNvPr id="3" name="Text Placeholder 2"/>
          <p:cNvSpPr>
            <a:spLocks noGrp="1"/>
          </p:cNvSpPr>
          <p:nvPr>
            <p:ph type="body" sz="half" idx="2"/>
          </p:nvPr>
        </p:nvSpPr>
        <p:spPr/>
        <p:txBody>
          <a:bodyPr>
            <a:normAutofit lnSpcReduction="10000"/>
          </a:bodyPr>
          <a:lstStyle/>
          <a:p>
            <a:r>
              <a:rPr lang="en-US" dirty="0" smtClean="0"/>
              <a:t>Whitaker home built 1798.  Home of Simm and Cary Whitaker.</a:t>
            </a:r>
          </a:p>
          <a:p>
            <a:r>
              <a:rPr lang="en-US" dirty="0" smtClean="0"/>
              <a:t>Mrs. Anne Boyd Whitaker Bulloch greeting Jeff </a:t>
            </a:r>
            <a:r>
              <a:rPr lang="en-US" dirty="0" smtClean="0"/>
              <a:t>Dickens. </a:t>
            </a:r>
            <a:endParaRPr lang="en-US" dirty="0"/>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771649" y="414336"/>
            <a:ext cx="4504731" cy="514826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8273177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just"/>
            <a:r>
              <a:rPr lang="en-US" sz="2000" dirty="0" smtClean="0"/>
              <a:t>Deed from </a:t>
            </a:r>
            <a:r>
              <a:rPr lang="en-US" sz="2000" dirty="0" smtClean="0"/>
              <a:t>Governor </a:t>
            </a:r>
            <a:r>
              <a:rPr lang="en-US" sz="2000" dirty="0" smtClean="0"/>
              <a:t>Branch to Henry Joyner for a lot in Enfield.  It was prepared by Cary Whitaker .   In 22 months </a:t>
            </a:r>
            <a:r>
              <a:rPr lang="en-US" sz="2000" dirty="0" smtClean="0"/>
              <a:t>Governor  </a:t>
            </a:r>
            <a:r>
              <a:rPr lang="en-US" sz="2000" dirty="0" smtClean="0"/>
              <a:t>Branch would pass away and in </a:t>
            </a:r>
            <a:r>
              <a:rPr lang="en-US" sz="2000" dirty="0" smtClean="0"/>
              <a:t>4 years </a:t>
            </a:r>
            <a:r>
              <a:rPr lang="en-US" sz="2000" dirty="0" smtClean="0"/>
              <a:t>Cary Whitaker would die from wounds suffered in the closing days of the War for Southern Independence.</a:t>
            </a:r>
            <a:endParaRPr lang="en-US" sz="2000" dirty="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02314" y="1536700"/>
            <a:ext cx="3567372" cy="4589463"/>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478696" y="1536700"/>
            <a:ext cx="3539408" cy="4589463"/>
          </a:xfrm>
        </p:spPr>
      </p:pic>
    </p:spTree>
    <p:extLst>
      <p:ext uri="{BB962C8B-B14F-4D97-AF65-F5344CB8AC3E}">
        <p14:creationId xmlns:p14="http://schemas.microsoft.com/office/powerpoint/2010/main" val="318302359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sz="2800" dirty="0" smtClean="0"/>
              <a:t>Mass Meeting</a:t>
            </a:r>
            <a:br>
              <a:rPr lang="en-US" sz="2800" dirty="0" smtClean="0"/>
            </a:br>
            <a:r>
              <a:rPr lang="en-US" sz="2800" dirty="0" smtClean="0"/>
              <a:t>Grand Ratification Meeting</a:t>
            </a:r>
            <a:r>
              <a:rPr lang="en-US" sz="2800" dirty="0"/>
              <a:t> </a:t>
            </a:r>
            <a:r>
              <a:rPr lang="en-US" sz="2800" dirty="0" smtClean="0"/>
              <a:t>and Pole Raising</a:t>
            </a:r>
            <a:br>
              <a:rPr lang="en-US" sz="2800" dirty="0" smtClean="0"/>
            </a:br>
            <a:r>
              <a:rPr lang="en-US" sz="2800" dirty="0" smtClean="0"/>
              <a:t>Breckinridge  &amp; Lane</a:t>
            </a:r>
            <a:endParaRPr lang="en-US" sz="2800" dirty="0"/>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90600" y="1828800"/>
            <a:ext cx="2536390" cy="4589463"/>
          </a:xfrm>
        </p:spPr>
      </p:pic>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572000" y="1828800"/>
            <a:ext cx="3388499" cy="4589463"/>
          </a:xfrm>
        </p:spPr>
      </p:pic>
    </p:spTree>
    <p:extLst>
      <p:ext uri="{BB962C8B-B14F-4D97-AF65-F5344CB8AC3E}">
        <p14:creationId xmlns:p14="http://schemas.microsoft.com/office/powerpoint/2010/main" val="33725891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sz="3200" dirty="0" smtClean="0"/>
              <a:t>Thought to be the key to the British court house at Enfield.</a:t>
            </a:r>
            <a:endParaRPr lang="en-US" sz="3200" dirty="0"/>
          </a:p>
        </p:txBody>
      </p:sp>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66800" y="1600200"/>
            <a:ext cx="6400800" cy="4800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0200045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1752" y="5638800"/>
            <a:ext cx="7772400" cy="762000"/>
          </a:xfrm>
          <a:solidFill>
            <a:schemeClr val="bg1"/>
          </a:solidFill>
        </p:spPr>
        <p:txBody>
          <a:bodyPr/>
          <a:lstStyle/>
          <a:p>
            <a:r>
              <a:rPr lang="en-US" dirty="0" smtClean="0"/>
              <a:t>The men from Enfield and Halifax </a:t>
            </a:r>
            <a:r>
              <a:rPr lang="en-US" dirty="0" smtClean="0">
                <a:solidFill>
                  <a:schemeClr val="accent1">
                    <a:lumMod val="50000"/>
                  </a:schemeClr>
                </a:solidFill>
              </a:rPr>
              <a:t>County</a:t>
            </a:r>
            <a:r>
              <a:rPr lang="en-US" dirty="0" smtClean="0"/>
              <a:t> respond to the call</a:t>
            </a:r>
            <a:br>
              <a:rPr lang="en-US" dirty="0" smtClean="0"/>
            </a:br>
            <a:r>
              <a:rPr lang="en-US" dirty="0" smtClean="0"/>
              <a:t> to arms in defense of  their state.</a:t>
            </a:r>
            <a:endParaRPr lang="en-US" dirty="0"/>
          </a:p>
        </p:txBody>
      </p:sp>
      <p:pic>
        <p:nvPicPr>
          <p:cNvPr id="8" name="Picture Placeholder 7"/>
          <p:cNvPicPr>
            <a:picLocks noGrp="1" noChangeAspect="1"/>
          </p:cNvPicPr>
          <p:nvPr>
            <p:ph type="pic" idx="1"/>
          </p:nvPr>
        </p:nvPicPr>
        <p:blipFill>
          <a:blip r:embed="rId2">
            <a:extLst>
              <a:ext uri="{28A0092B-C50C-407E-A947-70E740481C1C}">
                <a14:useLocalDpi xmlns:a14="http://schemas.microsoft.com/office/drawing/2010/main" val="0"/>
              </a:ext>
            </a:extLst>
          </a:blip>
          <a:srcRect t="5712" b="5712"/>
          <a:stretch>
            <a:fillRect/>
          </a:stretch>
        </p:blipFill>
        <p:spPr>
          <a:prstGeom prst="rect">
            <a:avLst/>
          </a:prstGeom>
          <a:ln>
            <a:noFill/>
          </a:ln>
          <a:effectLst>
            <a:softEdge rad="112500"/>
          </a:effectLst>
        </p:spPr>
      </p:pic>
      <p:sp>
        <p:nvSpPr>
          <p:cNvPr id="7" name="Text Placeholder 6"/>
          <p:cNvSpPr>
            <a:spLocks noGrp="1"/>
          </p:cNvSpPr>
          <p:nvPr>
            <p:ph type="body" sz="half" idx="2"/>
          </p:nvPr>
        </p:nvSpPr>
        <p:spPr>
          <a:xfrm>
            <a:off x="301752" y="6553200"/>
            <a:ext cx="7772400" cy="155448"/>
          </a:xfrm>
        </p:spPr>
        <p:txBody>
          <a:bodyPr>
            <a:normAutofit fontScale="32500" lnSpcReduction="20000"/>
          </a:bodyPr>
          <a:lstStyle/>
          <a:p>
            <a:endParaRPr lang="en-US" dirty="0"/>
          </a:p>
        </p:txBody>
      </p:sp>
    </p:spTree>
    <p:extLst>
      <p:ext uri="{BB962C8B-B14F-4D97-AF65-F5344CB8AC3E}">
        <p14:creationId xmlns:p14="http://schemas.microsoft.com/office/powerpoint/2010/main" val="61185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0"/>
            <a:ext cx="7543800" cy="6781800"/>
          </a:xfrm>
        </p:spPr>
        <p:txBody>
          <a:bodyPr/>
          <a:lstStyle/>
          <a:p>
            <a:pPr algn="just"/>
            <a:r>
              <a:rPr lang="en-US" sz="3200" dirty="0" smtClean="0"/>
              <a:t>Governor </a:t>
            </a:r>
            <a:r>
              <a:rPr lang="en-US" sz="3200" dirty="0" smtClean="0"/>
              <a:t>John Branch had held many political offices during his life both at the state and federal level.  His father had been a colonel in the North Carolina militia and fought the British in the </a:t>
            </a:r>
            <a:r>
              <a:rPr lang="en-US" sz="3200" dirty="0" smtClean="0"/>
              <a:t>Revolution</a:t>
            </a:r>
            <a:r>
              <a:rPr lang="en-US" sz="3200" dirty="0" smtClean="0"/>
              <a:t>.  North Carolina refused to ratify the </a:t>
            </a:r>
            <a:r>
              <a:rPr lang="en-US" sz="3200" dirty="0" smtClean="0"/>
              <a:t>U.S. Constitution </a:t>
            </a:r>
            <a:r>
              <a:rPr lang="en-US" sz="3200" dirty="0" smtClean="0"/>
              <a:t>until the Bill of Rights had been written.  And now realizing the encroachment of the federal government into the state’s right to govern itself, </a:t>
            </a:r>
            <a:r>
              <a:rPr lang="en-US" sz="3200" dirty="0" smtClean="0"/>
              <a:t>Governor </a:t>
            </a:r>
            <a:r>
              <a:rPr lang="en-US" sz="3200" dirty="0" smtClean="0"/>
              <a:t>John Branch placed his support with the Confederate States  of America.</a:t>
            </a:r>
            <a:br>
              <a:rPr lang="en-US" sz="3200" dirty="0" smtClean="0"/>
            </a:br>
            <a:endParaRPr lang="en-US" sz="3200" dirty="0"/>
          </a:p>
        </p:txBody>
      </p:sp>
      <p:sp>
        <p:nvSpPr>
          <p:cNvPr id="6" name="Subtitle 5"/>
          <p:cNvSpPr>
            <a:spLocks noGrp="1"/>
          </p:cNvSpPr>
          <p:nvPr>
            <p:ph type="subTitle" idx="1"/>
          </p:nvPr>
        </p:nvSpPr>
        <p:spPr>
          <a:xfrm>
            <a:off x="685800" y="7010400"/>
            <a:ext cx="6461760" cy="609600"/>
          </a:xfrm>
        </p:spPr>
        <p:txBody>
          <a:bodyPr/>
          <a:lstStyle/>
          <a:p>
            <a:endParaRPr lang="en-US" dirty="0"/>
          </a:p>
        </p:txBody>
      </p:sp>
    </p:spTree>
    <p:extLst>
      <p:ext uri="{BB962C8B-B14F-4D97-AF65-F5344CB8AC3E}">
        <p14:creationId xmlns:p14="http://schemas.microsoft.com/office/powerpoint/2010/main" val="139629818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t>North Carolina War Between the States Flag</a:t>
            </a:r>
            <a:br>
              <a:rPr lang="en-US" sz="3200" dirty="0" smtClean="0"/>
            </a:br>
            <a:r>
              <a:rPr lang="en-US" sz="3200" dirty="0" smtClean="0"/>
              <a:t>First flag ever adopted by the state.</a:t>
            </a:r>
            <a:endParaRPr lang="en-US" sz="3200"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3448" y="2286000"/>
            <a:ext cx="4279952" cy="2976024"/>
          </a:xfrm>
        </p:spPr>
      </p:pic>
      <p:sp>
        <p:nvSpPr>
          <p:cNvPr id="4" name="Content Placeholder 3"/>
          <p:cNvSpPr>
            <a:spLocks noGrp="1"/>
          </p:cNvSpPr>
          <p:nvPr>
            <p:ph sz="half" idx="2"/>
          </p:nvPr>
        </p:nvSpPr>
        <p:spPr>
          <a:xfrm>
            <a:off x="4419600" y="2209800"/>
            <a:ext cx="3886200" cy="4114800"/>
          </a:xfrm>
        </p:spPr>
        <p:txBody>
          <a:bodyPr/>
          <a:lstStyle/>
          <a:p>
            <a:r>
              <a:rPr lang="en-US" dirty="0" smtClean="0"/>
              <a:t>May </a:t>
            </a:r>
            <a:r>
              <a:rPr lang="en-US" dirty="0" smtClean="0"/>
              <a:t>20, </a:t>
            </a:r>
            <a:r>
              <a:rPr lang="en-US" dirty="0" smtClean="0"/>
              <a:t>1775</a:t>
            </a:r>
          </a:p>
          <a:p>
            <a:pPr marL="114300" indent="0">
              <a:buNone/>
            </a:pPr>
            <a:r>
              <a:rPr lang="en-US" dirty="0"/>
              <a:t> </a:t>
            </a:r>
            <a:r>
              <a:rPr lang="en-US" dirty="0" smtClean="0"/>
              <a:t> Mecklenburg Resolves</a:t>
            </a:r>
          </a:p>
          <a:p>
            <a:pPr marL="114300" indent="0">
              <a:buNone/>
            </a:pPr>
            <a:r>
              <a:rPr lang="en-US" dirty="0" smtClean="0"/>
              <a:t>   May </a:t>
            </a:r>
            <a:r>
              <a:rPr lang="en-US" dirty="0" smtClean="0"/>
              <a:t>20, </a:t>
            </a:r>
            <a:r>
              <a:rPr lang="en-US" dirty="0" smtClean="0"/>
              <a:t>1861  </a:t>
            </a:r>
          </a:p>
          <a:p>
            <a:pPr marL="114300" indent="0">
              <a:buNone/>
            </a:pPr>
            <a:r>
              <a:rPr lang="en-US" dirty="0"/>
              <a:t> </a:t>
            </a:r>
            <a:r>
              <a:rPr lang="en-US" dirty="0" smtClean="0"/>
              <a:t> North Carolina declares its independence for a second time.</a:t>
            </a:r>
            <a:endParaRPr lang="en-US" dirty="0"/>
          </a:p>
        </p:txBody>
      </p:sp>
    </p:spTree>
    <p:extLst>
      <p:ext uri="{BB962C8B-B14F-4D97-AF65-F5344CB8AC3E}">
        <p14:creationId xmlns:p14="http://schemas.microsoft.com/office/powerpoint/2010/main" val="5626245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2800" dirty="0" smtClean="0"/>
              <a:t>The  “Enfield Blues”  </a:t>
            </a:r>
            <a:br>
              <a:rPr lang="en-US" sz="2800" dirty="0" smtClean="0"/>
            </a:br>
            <a:r>
              <a:rPr lang="en-US" sz="2800" dirty="0" smtClean="0"/>
              <a:t>Co. I, 1</a:t>
            </a:r>
            <a:r>
              <a:rPr lang="en-US" sz="2800" baseline="30000" dirty="0" smtClean="0"/>
              <a:t>st</a:t>
            </a:r>
            <a:r>
              <a:rPr lang="en-US" sz="2800" dirty="0" smtClean="0"/>
              <a:t>  North Carolina Volunteers</a:t>
            </a:r>
            <a:endParaRPr lang="en-US" sz="2800" dirty="0"/>
          </a:p>
        </p:txBody>
      </p:sp>
      <p:sp>
        <p:nvSpPr>
          <p:cNvPr id="5" name="Text Placeholder 4"/>
          <p:cNvSpPr>
            <a:spLocks noGrp="1"/>
          </p:cNvSpPr>
          <p:nvPr>
            <p:ph type="body" idx="1"/>
          </p:nvPr>
        </p:nvSpPr>
        <p:spPr/>
        <p:txBody>
          <a:bodyPr/>
          <a:lstStyle/>
          <a:p>
            <a:r>
              <a:rPr lang="en-US" dirty="0" smtClean="0"/>
              <a:t>The ladies of Enfield present a flag to the “Enfield Blues”</a:t>
            </a:r>
            <a:endParaRPr lang="en-US" dirty="0"/>
          </a:p>
        </p:txBody>
      </p:sp>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200" y="2219633"/>
            <a:ext cx="3657600" cy="3861772"/>
          </a:xfrm>
        </p:spPr>
      </p:pic>
      <p:sp>
        <p:nvSpPr>
          <p:cNvPr id="7" name="Text Placeholder 6"/>
          <p:cNvSpPr>
            <a:spLocks noGrp="1"/>
          </p:cNvSpPr>
          <p:nvPr>
            <p:ph type="body" sz="quarter" idx="3"/>
          </p:nvPr>
        </p:nvSpPr>
        <p:spPr>
          <a:xfrm>
            <a:off x="4419600" y="1535112"/>
            <a:ext cx="3657600" cy="903288"/>
          </a:xfrm>
        </p:spPr>
        <p:txBody>
          <a:bodyPr/>
          <a:lstStyle/>
          <a:p>
            <a:r>
              <a:rPr lang="en-US" dirty="0" smtClean="0"/>
              <a:t>Mrs. Whitfield took her blue silk dress and an American flag  to make the Enfield flag.</a:t>
            </a:r>
            <a:endParaRPr lang="en-US" dirty="0"/>
          </a:p>
        </p:txBody>
      </p:sp>
      <p:pic>
        <p:nvPicPr>
          <p:cNvPr id="10" name="Content Placeholder 9"/>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343400" y="2743200"/>
            <a:ext cx="3810000" cy="2971800"/>
          </a:xfrm>
        </p:spPr>
      </p:pic>
    </p:spTree>
    <p:extLst>
      <p:ext uri="{BB962C8B-B14F-4D97-AF65-F5344CB8AC3E}">
        <p14:creationId xmlns:p14="http://schemas.microsoft.com/office/powerpoint/2010/main" val="265481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Johnny Beavans, Simm Whitaker, Billy Beavans, Cary Whitaker</a:t>
            </a:r>
            <a:endParaRPr lang="en-US" dirty="0"/>
          </a:p>
        </p:txBody>
      </p:sp>
      <p:sp>
        <p:nvSpPr>
          <p:cNvPr id="3" name="Text Placeholder 2"/>
          <p:cNvSpPr>
            <a:spLocks noGrp="1"/>
          </p:cNvSpPr>
          <p:nvPr>
            <p:ph type="body" sz="half" idx="2"/>
          </p:nvPr>
        </p:nvSpPr>
        <p:spPr/>
        <p:txBody>
          <a:bodyPr/>
          <a:lstStyle/>
          <a:p>
            <a:r>
              <a:rPr lang="en-US" dirty="0" smtClean="0"/>
              <a:t>Members of the “Enfield Blues”  Co. F, 1</a:t>
            </a:r>
            <a:r>
              <a:rPr lang="en-US" baseline="30000" dirty="0" smtClean="0"/>
              <a:t>st</a:t>
            </a:r>
            <a:r>
              <a:rPr lang="en-US" dirty="0" smtClean="0"/>
              <a:t>  North Carolina Troops</a:t>
            </a:r>
            <a:endParaRPr lang="en-US" dirty="0"/>
          </a:p>
        </p:txBody>
      </p:sp>
      <p:pic>
        <p:nvPicPr>
          <p:cNvPr id="5" name="Content Placeholder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2337197" y="381000"/>
            <a:ext cx="3707606" cy="4943475"/>
          </a:xfrm>
        </p:spPr>
      </p:pic>
    </p:spTree>
    <p:extLst>
      <p:ext uri="{BB962C8B-B14F-4D97-AF65-F5344CB8AC3E}">
        <p14:creationId xmlns:p14="http://schemas.microsoft.com/office/powerpoint/2010/main" val="1540280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228600"/>
            <a:ext cx="7543800" cy="6477000"/>
          </a:xfrm>
        </p:spPr>
        <p:txBody>
          <a:bodyPr/>
          <a:lstStyle/>
          <a:p>
            <a:pPr algn="just"/>
            <a:r>
              <a:rPr lang="en-US" sz="2800" dirty="0" smtClean="0"/>
              <a:t>The Enfield Blues had been formed in response to the John Brown raids in Virginia.  The men of Enfield and the surrounding area drilled and prepared themselves in case there was trouble.  When the governor  of North Carolina called for </a:t>
            </a:r>
            <a:r>
              <a:rPr lang="en-US" sz="2800" dirty="0" smtClean="0"/>
              <a:t>troops, </a:t>
            </a:r>
            <a:r>
              <a:rPr lang="en-US" sz="2800" dirty="0" smtClean="0"/>
              <a:t>the Enfield Blues responded and was awarded the designation of Co. F, 1</a:t>
            </a:r>
            <a:r>
              <a:rPr lang="en-US" sz="2800" baseline="30000" dirty="0" smtClean="0"/>
              <a:t>st</a:t>
            </a:r>
            <a:r>
              <a:rPr lang="en-US" sz="2800" dirty="0" smtClean="0"/>
              <a:t> North Carolina Troops.  They were sent to Virginia where they participated in the first battle of the War, the Battle of Bethel Church .</a:t>
            </a:r>
            <a:br>
              <a:rPr lang="en-US" sz="2800" dirty="0" smtClean="0"/>
            </a:br>
            <a:r>
              <a:rPr lang="en-US" sz="2800" dirty="0" smtClean="0"/>
              <a:t>Henry Lawson Wyatt from nearby </a:t>
            </a:r>
            <a:r>
              <a:rPr lang="en-US" sz="2800" dirty="0" err="1" smtClean="0"/>
              <a:t>Tarborough</a:t>
            </a:r>
            <a:r>
              <a:rPr lang="en-US" sz="2800" dirty="0" smtClean="0"/>
              <a:t> was the first Confederate casualty of the War when </a:t>
            </a:r>
            <a:r>
              <a:rPr lang="en-US" sz="2800" dirty="0" smtClean="0"/>
              <a:t>he was killed at Bethel Church.</a:t>
            </a:r>
            <a:r>
              <a:rPr lang="en-US" sz="2800" dirty="0" smtClean="0"/>
              <a:t/>
            </a:r>
            <a:br>
              <a:rPr lang="en-US" sz="2800" dirty="0" smtClean="0"/>
            </a:br>
            <a:r>
              <a:rPr lang="en-US" sz="2800" dirty="0"/>
              <a:t/>
            </a:r>
            <a:br>
              <a:rPr lang="en-US" sz="2800" dirty="0"/>
            </a:br>
            <a:endParaRPr lang="en-US" sz="2800" dirty="0"/>
          </a:p>
        </p:txBody>
      </p:sp>
      <p:sp>
        <p:nvSpPr>
          <p:cNvPr id="6" name="Subtitle 5"/>
          <p:cNvSpPr>
            <a:spLocks noGrp="1"/>
          </p:cNvSpPr>
          <p:nvPr>
            <p:ph type="subTitle" idx="1"/>
          </p:nvPr>
        </p:nvSpPr>
        <p:spPr>
          <a:xfrm>
            <a:off x="685800" y="7086600"/>
            <a:ext cx="6461760" cy="609600"/>
          </a:xfrm>
        </p:spPr>
        <p:txBody>
          <a:bodyPr/>
          <a:lstStyle/>
          <a:p>
            <a:endParaRPr lang="en-US" dirty="0"/>
          </a:p>
        </p:txBody>
      </p:sp>
    </p:spTree>
    <p:extLst>
      <p:ext uri="{BB962C8B-B14F-4D97-AF65-F5344CB8AC3E}">
        <p14:creationId xmlns:p14="http://schemas.microsoft.com/office/powerpoint/2010/main" val="67436870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448056"/>
          </a:xfrm>
        </p:spPr>
        <p:txBody>
          <a:bodyPr/>
          <a:lstStyle/>
          <a:p>
            <a:r>
              <a:rPr lang="en-US" dirty="0" smtClean="0"/>
              <a:t>Stone at the </a:t>
            </a:r>
            <a:r>
              <a:rPr lang="en-US" dirty="0" smtClean="0"/>
              <a:t>Grave </a:t>
            </a:r>
            <a:r>
              <a:rPr lang="en-US" dirty="0" smtClean="0"/>
              <a:t>of  Cary Whitaker</a:t>
            </a:r>
            <a:endParaRPr lang="en-US" dirty="0"/>
          </a:p>
        </p:txBody>
      </p:sp>
      <p:sp>
        <p:nvSpPr>
          <p:cNvPr id="3" name="Text Placeholder 2"/>
          <p:cNvSpPr>
            <a:spLocks noGrp="1"/>
          </p:cNvSpPr>
          <p:nvPr>
            <p:ph type="body" sz="half" idx="2"/>
          </p:nvPr>
        </p:nvSpPr>
        <p:spPr/>
        <p:txBody>
          <a:bodyPr/>
          <a:lstStyle/>
          <a:p>
            <a:r>
              <a:rPr lang="en-US" dirty="0" smtClean="0"/>
              <a:t>Whitaker’s Chapel Cemetery</a:t>
            </a:r>
            <a:endParaRPr lang="en-US" dirty="0"/>
          </a:p>
        </p:txBody>
      </p:sp>
      <p:pic>
        <p:nvPicPr>
          <p:cNvPr id="5" name="Content Placeholder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895350" y="381000"/>
            <a:ext cx="6591300" cy="494347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3872666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228600"/>
            <a:ext cx="7543800" cy="6629400"/>
          </a:xfrm>
        </p:spPr>
        <p:txBody>
          <a:bodyPr/>
          <a:lstStyle/>
          <a:p>
            <a:r>
              <a:rPr lang="en-US" sz="3200" dirty="0" smtClean="0"/>
              <a:t>Governor </a:t>
            </a:r>
            <a:r>
              <a:rPr lang="en-US" sz="3200" dirty="0" smtClean="0"/>
              <a:t>John Branch’s brother Joseph Branch </a:t>
            </a:r>
            <a:r>
              <a:rPr lang="en-US" sz="3200" dirty="0" smtClean="0"/>
              <a:t>died </a:t>
            </a:r>
            <a:r>
              <a:rPr lang="en-US" sz="3200" dirty="0" smtClean="0"/>
              <a:t>and Gov. Branch assumed the responsibility of educating his brother’s children.  Lawrence O’Bryan Branch had practiced law in Florida and edited a </a:t>
            </a:r>
            <a:r>
              <a:rPr lang="en-US" sz="3200" dirty="0" smtClean="0"/>
              <a:t>newspaper </a:t>
            </a:r>
            <a:r>
              <a:rPr lang="en-US" sz="3200" dirty="0" smtClean="0"/>
              <a:t>there before coming back to </a:t>
            </a:r>
            <a:r>
              <a:rPr lang="en-US" sz="3200" dirty="0" smtClean="0"/>
              <a:t>N.C</a:t>
            </a:r>
            <a:r>
              <a:rPr lang="en-US" sz="3200" dirty="0" smtClean="0"/>
              <a:t>.  He had turned down the position of </a:t>
            </a:r>
            <a:r>
              <a:rPr lang="en-US" sz="3200" dirty="0" smtClean="0"/>
              <a:t>Secretary </a:t>
            </a:r>
            <a:r>
              <a:rPr lang="en-US" sz="3200" dirty="0" smtClean="0"/>
              <a:t>of the Treasury under President Buchanan.  He was a president of the Raleigh and Gaston Rail Road.  Had the War not </a:t>
            </a:r>
            <a:r>
              <a:rPr lang="en-US" sz="3200" dirty="0" smtClean="0"/>
              <a:t>occurred, </a:t>
            </a:r>
            <a:r>
              <a:rPr lang="en-US" sz="3200" dirty="0" smtClean="0"/>
              <a:t>it is thought that he would have been governor of North Carolina.</a:t>
            </a:r>
            <a:br>
              <a:rPr lang="en-US" sz="3200" dirty="0" smtClean="0"/>
            </a:br>
            <a:endParaRPr lang="en-US" sz="3200" dirty="0"/>
          </a:p>
        </p:txBody>
      </p:sp>
      <p:sp>
        <p:nvSpPr>
          <p:cNvPr id="6" name="Subtitle 5"/>
          <p:cNvSpPr>
            <a:spLocks noGrp="1"/>
          </p:cNvSpPr>
          <p:nvPr>
            <p:ph type="subTitle" idx="1"/>
          </p:nvPr>
        </p:nvSpPr>
        <p:spPr>
          <a:xfrm>
            <a:off x="685800" y="7239000"/>
            <a:ext cx="6461760" cy="228600"/>
          </a:xfrm>
        </p:spPr>
        <p:txBody>
          <a:bodyPr>
            <a:normAutofit fontScale="55000" lnSpcReduction="20000"/>
          </a:bodyPr>
          <a:lstStyle/>
          <a:p>
            <a:endParaRPr lang="en-US" dirty="0"/>
          </a:p>
        </p:txBody>
      </p:sp>
    </p:spTree>
    <p:extLst>
      <p:ext uri="{BB962C8B-B14F-4D97-AF65-F5344CB8AC3E}">
        <p14:creationId xmlns:p14="http://schemas.microsoft.com/office/powerpoint/2010/main" val="203795677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dirty="0"/>
          </a:p>
        </p:txBody>
      </p:sp>
      <p:sp>
        <p:nvSpPr>
          <p:cNvPr id="14" name="Text Placeholder 13"/>
          <p:cNvSpPr>
            <a:spLocks noGrp="1"/>
          </p:cNvSpPr>
          <p:nvPr>
            <p:ph type="body" idx="1"/>
          </p:nvPr>
        </p:nvSpPr>
        <p:spPr>
          <a:xfrm>
            <a:off x="457200" y="1219200"/>
            <a:ext cx="3657600" cy="955675"/>
          </a:xfrm>
        </p:spPr>
        <p:txBody>
          <a:bodyPr/>
          <a:lstStyle/>
          <a:p>
            <a:r>
              <a:rPr lang="en-US" dirty="0" smtClean="0"/>
              <a:t>Lawrence O’Bryan Branch</a:t>
            </a:r>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85850" y="2474119"/>
            <a:ext cx="2400300" cy="3352800"/>
          </a:xfrm>
        </p:spPr>
      </p:pic>
      <p:sp>
        <p:nvSpPr>
          <p:cNvPr id="15" name="Text Placeholder 14"/>
          <p:cNvSpPr>
            <a:spLocks noGrp="1"/>
          </p:cNvSpPr>
          <p:nvPr>
            <p:ph type="body" sz="quarter" idx="3"/>
          </p:nvPr>
        </p:nvSpPr>
        <p:spPr>
          <a:xfrm>
            <a:off x="4419600" y="1981200"/>
            <a:ext cx="3657600" cy="639762"/>
          </a:xfrm>
        </p:spPr>
        <p:txBody>
          <a:bodyPr/>
          <a:lstStyle/>
          <a:p>
            <a:r>
              <a:rPr lang="en-US" dirty="0"/>
              <a:t>Raleigh &amp; Gaston RR </a:t>
            </a:r>
            <a:r>
              <a:rPr lang="en-US" dirty="0" smtClean="0"/>
              <a:t>Stock. </a:t>
            </a:r>
            <a:r>
              <a:rPr lang="en-US" dirty="0" smtClean="0"/>
              <a:t>Branch </a:t>
            </a:r>
            <a:r>
              <a:rPr lang="en-US" dirty="0" smtClean="0"/>
              <a:t>had been president </a:t>
            </a:r>
            <a:r>
              <a:rPr lang="en-US" dirty="0" smtClean="0"/>
              <a:t>of the Raleigh &amp; Gaston Rail-Road Company.</a:t>
            </a:r>
            <a:endParaRPr lang="en-US" dirty="0"/>
          </a:p>
        </p:txBody>
      </p:sp>
      <p:pic>
        <p:nvPicPr>
          <p:cNvPr id="17" name="Content Placeholder 16"/>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060825" y="2590800"/>
            <a:ext cx="4267199" cy="3200399"/>
          </a:xfrm>
        </p:spPr>
      </p:pic>
    </p:spTree>
    <p:extLst>
      <p:ext uri="{BB962C8B-B14F-4D97-AF65-F5344CB8AC3E}">
        <p14:creationId xmlns:p14="http://schemas.microsoft.com/office/powerpoint/2010/main" val="341626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lstStyle/>
          <a:p>
            <a:pPr algn="ctr"/>
            <a:r>
              <a:rPr lang="en-US" dirty="0" smtClean="0"/>
              <a:t>General  Lawrence  O’Bryan  Branch</a:t>
            </a:r>
            <a:endParaRPr lang="en-US" dirty="0"/>
          </a:p>
        </p:txBody>
      </p:sp>
      <p:sp>
        <p:nvSpPr>
          <p:cNvPr id="7" name="Text Placeholder 6"/>
          <p:cNvSpPr>
            <a:spLocks noGrp="1"/>
          </p:cNvSpPr>
          <p:nvPr>
            <p:ph type="body" idx="1"/>
          </p:nvPr>
        </p:nvSpPr>
        <p:spPr>
          <a:xfrm>
            <a:off x="457200" y="1752599"/>
            <a:ext cx="3657600" cy="685801"/>
          </a:xfrm>
        </p:spPr>
        <p:txBody>
          <a:bodyPr>
            <a:normAutofit fontScale="92500" lnSpcReduction="10000"/>
          </a:bodyPr>
          <a:lstStyle/>
          <a:p>
            <a:r>
              <a:rPr lang="en-US" dirty="0" smtClean="0"/>
              <a:t>Nephew of </a:t>
            </a:r>
            <a:r>
              <a:rPr lang="en-US" dirty="0" smtClean="0"/>
              <a:t>Governor </a:t>
            </a:r>
            <a:r>
              <a:rPr lang="en-US" dirty="0" smtClean="0"/>
              <a:t>John </a:t>
            </a:r>
            <a:r>
              <a:rPr lang="en-US" dirty="0" smtClean="0"/>
              <a:t>Branch</a:t>
            </a:r>
            <a:endParaRPr lang="en-US" dirty="0" smtClean="0"/>
          </a:p>
          <a:p>
            <a:r>
              <a:rPr lang="en-US" dirty="0" smtClean="0"/>
              <a:t>Killed in battle at Sharpsburg</a:t>
            </a:r>
            <a:endParaRPr lang="en-US" dirty="0"/>
          </a:p>
        </p:txBody>
      </p:sp>
      <p:pic>
        <p:nvPicPr>
          <p:cNvPr id="4"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143000" y="2667000"/>
            <a:ext cx="2362200" cy="3602356"/>
          </a:xfrm>
        </p:spPr>
      </p:pic>
      <p:sp>
        <p:nvSpPr>
          <p:cNvPr id="8" name="Content Placeholder 7"/>
          <p:cNvSpPr>
            <a:spLocks noGrp="1"/>
          </p:cNvSpPr>
          <p:nvPr>
            <p:ph sz="quarter" idx="4"/>
          </p:nvPr>
        </p:nvSpPr>
        <p:spPr>
          <a:xfrm>
            <a:off x="4419600" y="2666999"/>
            <a:ext cx="3657600" cy="3459163"/>
          </a:xfrm>
        </p:spPr>
        <p:txBody>
          <a:bodyPr/>
          <a:lstStyle/>
          <a:p>
            <a:r>
              <a:rPr lang="en-US" dirty="0" smtClean="0"/>
              <a:t>Lawyer</a:t>
            </a:r>
          </a:p>
          <a:p>
            <a:r>
              <a:rPr lang="en-US" dirty="0" smtClean="0"/>
              <a:t>Congressman</a:t>
            </a:r>
          </a:p>
          <a:p>
            <a:r>
              <a:rPr lang="en-US" dirty="0" smtClean="0"/>
              <a:t>President of Raleigh and Gaston Rail Road</a:t>
            </a:r>
          </a:p>
          <a:p>
            <a:r>
              <a:rPr lang="en-US" dirty="0" smtClean="0"/>
              <a:t>Quartermaster for </a:t>
            </a:r>
            <a:r>
              <a:rPr lang="en-US" dirty="0" smtClean="0"/>
              <a:t>N.C.</a:t>
            </a:r>
            <a:endParaRPr lang="en-US" dirty="0" smtClean="0"/>
          </a:p>
          <a:p>
            <a:r>
              <a:rPr lang="en-US" dirty="0" smtClean="0"/>
              <a:t>Brigadier General</a:t>
            </a:r>
            <a:endParaRPr lang="en-US" dirty="0"/>
          </a:p>
        </p:txBody>
      </p:sp>
    </p:spTree>
    <p:extLst>
      <p:ext uri="{BB962C8B-B14F-4D97-AF65-F5344CB8AC3E}">
        <p14:creationId xmlns:p14="http://schemas.microsoft.com/office/powerpoint/2010/main" val="3674805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2993</TotalTime>
  <Words>4478</Words>
  <Application>Microsoft Office PowerPoint</Application>
  <PresentationFormat>On-screen Show (4:3)</PresentationFormat>
  <Paragraphs>261</Paragraphs>
  <Slides>111</Slides>
  <Notes>5</Notes>
  <HiddenSlides>0</HiddenSlides>
  <MMClips>0</MMClips>
  <ScaleCrop>false</ScaleCrop>
  <HeadingPairs>
    <vt:vector size="6" baseType="variant">
      <vt:variant>
        <vt:lpstr>Theme</vt:lpstr>
      </vt:variant>
      <vt:variant>
        <vt:i4>1</vt:i4>
      </vt:variant>
      <vt:variant>
        <vt:lpstr>Slide Titles</vt:lpstr>
      </vt:variant>
      <vt:variant>
        <vt:i4>111</vt:i4>
      </vt:variant>
      <vt:variant>
        <vt:lpstr>Custom Shows</vt:lpstr>
      </vt:variant>
      <vt:variant>
        <vt:i4>1</vt:i4>
      </vt:variant>
    </vt:vector>
  </HeadingPairs>
  <TitlesOfParts>
    <vt:vector size="113" baseType="lpstr">
      <vt:lpstr>Adjacency</vt:lpstr>
      <vt:lpstr>BRANCH and BRADFORD  FAMILIES of HALIFAX COUNTY   NORTH CAROLINA</vt:lpstr>
      <vt:lpstr>Presented by Jeff E. Dickens to the Bradford-Branch Family Gathering at St. John’s Episcopal Church, Tallahassee, Florida, March 24, 2012.   This presentation begins with the families of Colonel John Branch and Colonel John Bradford in colonial Halifax County, North Carolina, and follows the historical events and people of Halifax  and Enfield through the death of Governor John Branch in Enfield in the year 1863.</vt:lpstr>
      <vt:lpstr>“He who steals my purse steals trash, ‘Tis his, ‘twas mine, it has been slave to thousands, But he who filches from me my good name, Takes that which not enriches him, yet leaves me poor indeed.”       Favorite quote of Governor John Branch</vt:lpstr>
      <vt:lpstr>Halifax  County</vt:lpstr>
      <vt:lpstr>Enfield  Riot</vt:lpstr>
      <vt:lpstr>Enfield had been the county seat of Edgecombe County prior to the formation of Halifax County in 1754.  On the Enfield Tract was located the British Courthouse that served the Granville area.  Located nearby were a jail, tavern, silversmith, blacksmith, and other businesses in the small village of Enfield.  Lord Granville’s land office was also located in Enfield.  It was in this building  that Francis Corbin was held until he gave bond to return the illegally collected fees. Col. John Branch would later  own this “Enfield Tract” of land.  Col. John Bradford lived just a short distance from “Enfield Old Courthouse.”</vt:lpstr>
      <vt:lpstr>Edenton, North Carolina</vt:lpstr>
      <vt:lpstr>Cupola House  Edenton , North Carolina</vt:lpstr>
      <vt:lpstr>Thought to be the key to the British court house at Enfield.</vt:lpstr>
      <vt:lpstr>“The  Grove”   home  of   Willie  Jones</vt:lpstr>
      <vt:lpstr>Two  Pound  North  Carolina  Note</vt:lpstr>
      <vt:lpstr>Spanish silver coinage from the Enfield area</vt:lpstr>
      <vt:lpstr>Silver coins were cut during the colonial era to make change. These come from the Enfield area.</vt:lpstr>
      <vt:lpstr>Halifax Town</vt:lpstr>
      <vt:lpstr>North Carolina led the way in seeking independence  from Great Britain.</vt:lpstr>
      <vt:lpstr>The citizens of Halifax greet the delegates as they emerge from the courthouse minutes after they have all stood together on  April 12, 1776, in adopting what would become known as the  HALIFAX RESOLVES. North Carolina’s delegates to the Fourth Provincial Congress have just instructed their delegates to vote for independence in Philadelphia. </vt:lpstr>
      <vt:lpstr>North Carolina flag with the date of the Halifax Resolves</vt:lpstr>
      <vt:lpstr>Col. John Bradford served in many ways during the Revolution.  From 1766-1768 he represented Halifax in the Colonial Assembly.  In 1774 he was a member of the Committee of Safety.  In 1775 he was made colonel of the Halifax Militia.  In 1775 he was a member of the 3rd Provincial Congress and in 1776 he was a member of the 4th Provincial Congress, representing Halifax County.   In 1777 he was the first  senator to represent Halifax in the General Assembly.  In battles during 1778 and after the war, he was Presiding Justice of the Court of Common Pleas.  </vt:lpstr>
      <vt:lpstr>In 1843 Mary Etheridge stated in her application for a pension  that she married John Etheridge one half mile from Enfield Old Courthouse in the home of Col. John Bradford.  Witnesses were John, Mary, and Elizabeth Bradford.    March 7, 1780. </vt:lpstr>
      <vt:lpstr>General Washington at Valley Forge</vt:lpstr>
      <vt:lpstr>Uniform of North Carolina Continental Line Soldier</vt:lpstr>
      <vt:lpstr>North Carolina Continental Army Button</vt:lpstr>
      <vt:lpstr>William Wooten’s  Sword Cane</vt:lpstr>
      <vt:lpstr>George Washington being sworn in as  President of  the United States</vt:lpstr>
      <vt:lpstr>The Burgess House Before and After Restoration Historic Halifax</vt:lpstr>
      <vt:lpstr>Jail in Historic Halifax</vt:lpstr>
      <vt:lpstr>Tap Room in Historic Halifax</vt:lpstr>
      <vt:lpstr>“Loretta,” home of   General William R. Davie</vt:lpstr>
      <vt:lpstr>Shell  Castle</vt:lpstr>
      <vt:lpstr>Commission  given to Col. John Whitaker to collect taxes on liquor and the stills that made it.   Signed by the President, George Washington, and Secretary of State Thomas Jefferson, it was issued from Philadelphia in 1792.   </vt:lpstr>
      <vt:lpstr>Layout of Modern Enfield with Gov. Branch’s Property</vt:lpstr>
      <vt:lpstr>Map  of  Old  Enfield  Court  House  Land</vt:lpstr>
      <vt:lpstr>The Reverend Henry Bradford</vt:lpstr>
      <vt:lpstr>Sarah Crowell Bradford</vt:lpstr>
      <vt:lpstr>Rear  View  of  Henry  Bradford’s  House</vt:lpstr>
      <vt:lpstr>West Side of  Henry  Bradford’s  House</vt:lpstr>
      <vt:lpstr>The Henry Bradford House </vt:lpstr>
      <vt:lpstr>The Henry Bradford House was built as a story and a half like the Burgess House and was enlarged into a gambrel-roof house like the Owens House.</vt:lpstr>
      <vt:lpstr>Old Town Plantation 1785 Edgecombe County , N.C.</vt:lpstr>
      <vt:lpstr>Interior of Henry &amp; Sarah Bradford’s Home 155 years after Dr. Edward Bradford last visited his childhood home.</vt:lpstr>
      <vt:lpstr>Bradford House upstairs.   Beaded board  with all original handmade nails and hinges.</vt:lpstr>
      <vt:lpstr>Bradford’s Female Academy</vt:lpstr>
      <vt:lpstr>Maria Robinson was the widow of Captain James Robinson who was in command of a United States Man-of-War.  Having met and fallen in love in England, James and Maria wed there prior to the War of 1812.  When the war began, Maria was expecting a child, and James left on his ship to sail to the United States.  After giving birth to their son, Maria and child set sail for America.  Coming into Philadelphia harbor, Maria passed James on board his ship headed out to sea to war against her native England.  As the ships sailed close enough for the couple to see each other, Maria held their child above her head for his father to see him for the first and, unknowingly, the only time.  Captain James Robinson was killed in an engagement with the British Navy.</vt:lpstr>
      <vt:lpstr>Maria made her way to Enfield, North Carolina, where she knew two sisters of her deceased husband lived.  Finding them in as distressed a state as herself, she went about trying to earn a meager living for herself and her young son.  Being the daughter of clergy, she had received an education in England that prepared her to be a much-sought-after teacher.  Her teaching career started as instructor to the children of Governor John and Eliza Branch and continued as the teacher at Bradford’s Academy.  Following the Bradford and Branch families to Florida, she also taught  at Dr. Edward and Martha Bradford’s Pine Hill Plantation just north of Tallahassee.</vt:lpstr>
      <vt:lpstr>Bradford’s Chapel notice in the Tarborough Free Press, 1828.  The chapel was located a short distance from Bradford’s House near the entrance of Shell Castle.</vt:lpstr>
      <vt:lpstr>“The Prophet of the Long Road”</vt:lpstr>
      <vt:lpstr>Bishop Francis Asbury and the Reverend Henry Bradford were fellow laborers in the Methodist Church as well as good friends.  Bishop Asbury often visited in the Bradford home as he traveled through North Carolina.  Certainly the friendship and ministry of Bishop Asbury was a great influence on the lives of the Bradford children.   On one occasion Bishop Asbury  wrote in his journal that he called for “dear Henry Bradford and wife” to join him at James Hunter’s.   </vt:lpstr>
      <vt:lpstr>Bishop Francis Asbury’s Journal </vt:lpstr>
      <vt:lpstr>Asbury’s Journal Speaks of Henry Bradford</vt:lpstr>
      <vt:lpstr>Henry Bradford organized and held Methodist camp meetings on his property in the early 1800’s.   Log huts were constructed just west of his house.  The huts were laid out in rows that would have resembled a small military encampment.  This may have been from the knowledge Bradford had of camps from the Revolutionary War.   From evidence in the ground today, it would seem that there was a common cooking area.  In this camp early Methodists would assemble for extended periods of time for Christian worship and instruction in the Word of God.  These camp meetings  led to the construction of Bradford’s Chapel nearby.   </vt:lpstr>
      <vt:lpstr>Bradford’s  Camp meeting</vt:lpstr>
      <vt:lpstr>Bottom row of buttons is all ball buttons such as those worn on militia uniforms.</vt:lpstr>
      <vt:lpstr>Brass perpetual rotating pocket calendar found under Bradford House.  ca. 1832. President George Washington’s 100th  birthday.</vt:lpstr>
      <vt:lpstr>Elk Marsh Plantation</vt:lpstr>
      <vt:lpstr>.</vt:lpstr>
      <vt:lpstr>First Actual Survey of North Carolina  1808</vt:lpstr>
      <vt:lpstr>Royal White Hart  Masonic Lodge</vt:lpstr>
      <vt:lpstr>Historical Marker for John Branch </vt:lpstr>
      <vt:lpstr>Governor  John Branch</vt:lpstr>
      <vt:lpstr>PowerPoint Presentation</vt:lpstr>
      <vt:lpstr>Halifax Free Press   1824</vt:lpstr>
      <vt:lpstr>The Marquis de Lafayette</vt:lpstr>
      <vt:lpstr>The Marquis de Lafayette visited Halifax and Enfield on his tour of the United States in 1825.  In Halifax he was met at the Roanoke River by four men who welcomed him to Halifax.  One of these men was Joseph Branch, the brother of Governor John Branch.  Escorting Lafayette to the Eagle Tavern, they traveled the street lined with men who were the members of the Masonic Lodge in Halifax.  The ladies of the town welcomed him at the “Eagle,” and a reception was held that night.   The next day Lafayette’s company traveled to the Grove where he had an emotional reunion with Mrs. Willie Jones.  From Halifax they traveled  ten miles south to Enfield where Lafayette made a brief stop at Joseph Branch’s home, “The Cellars.”</vt:lpstr>
      <vt:lpstr>Eagle Tavern</vt:lpstr>
      <vt:lpstr>Joseph Branch House “The Cellars,” built ca. 1820.  Branch escorted Lafayette to his home to be refreshed on his journey toward Raleigh.  Lafayette spoke to the assembled townspeople from the balcony.</vt:lpstr>
      <vt:lpstr>It is probable that the Henry Bradford family was in attendance for the speech given by Lafayette from the balcony of The Cellars.  Oral tradition says that young male students possibly from Enfield Academy marched and went through military drill for Lafayette using corn stalks for shouldering arms.    The parents of future Confederate soldiers and leaders were in attendance at Lafayette’s visit to Enfield.  The spirit of independence among the Branch and Bradford families extended from the War for Independence from English rule to the War for Southern Independence in 1861.    </vt:lpstr>
      <vt:lpstr>NC Free Press  Tarborough, NC 1833</vt:lpstr>
      <vt:lpstr>Henry Bradford died at his home outside Enfield on March 23, 1833.   Four of his sons had relocated to Florida where they were busy establishing cotton plantations north of Tallahassee in the area that would come to be known as Bradfordville.  Sarah Crowell Bradford left her home in Enfield and traveled south to live with her son Richard Bradford.  There she died in 1839 and was buried in her son’s (Dr. Edward Bradford )Pine Hill Plantation Cemetery.     </vt:lpstr>
      <vt:lpstr>Pine Hill Cemetery Sarah Crowell Bradford was buried here in 1839.</vt:lpstr>
      <vt:lpstr>The Wilmington and Weldon Rail Road was chartered as the Wilmington and Raleigh Rail Road.  The route was changed from Raleigh to some point on the Roanoke River, and construction began in the port city of Wilmington, N.C. and in Halifax.  Weldon was a short distance north of Halifax with a rail line already in existence from Weldon to Halifax.  The charter allowed for a section of track to be opened if it were at least ten miles of new construction.  The first section to be completed from Halifax ended in Enfield.  Here stage coaches carried travelers south to the section of rail line extending north from Wilmington allowing rail travel to continue on to Wilmington where people traveling further south to Charleston, S.C. could board steamships.</vt:lpstr>
      <vt:lpstr>Wilmington and Weldon Rail Road  Enfield</vt:lpstr>
      <vt:lpstr>When the  Wilmington and Weldon Rail Road was opened to Enfield, it built a depot  just 150 yards east of Gov. John Branch’s home. During the War for Southern Independence, trains loaded with wounded Confederate soldiers could be seen passing south through Enfield from his front porch.  Gov. Branch’s home was described as sitting on a slight rise overlooking the Wilmington and Weldon depot.  When completed in 1840, the Wilmington and Weldon Railroad was the longest railroad in the world.     </vt:lpstr>
      <vt:lpstr>Mr. Lawrence B. Whitaker    Marianna, Florida</vt:lpstr>
      <vt:lpstr> John Branch of North Carolina</vt:lpstr>
      <vt:lpstr>Magnolia Trees Brought from Florida by Governor Branch</vt:lpstr>
      <vt:lpstr>Dr. Edward Bradford’s family traveled to Enfield in July 1857.  Traveling on the Wilmington and Weldon Rail Road, they arrived to find Gov. Branch anxious about their safety after they had been delayed by swollen rivers and derailments.  Susan Bradford Eppes wrote in her book Through  Some Eventful Years that she visited many sites in Halifax County and the surrounding area with her grandpa.  Jesse Bernard records in his journal of their visiting the Rev. Henry Bradford house.  Martha Judge, the sister of the Bradford brothers, was living there.   </vt:lpstr>
      <vt:lpstr> The Master of  Pine Hill Plantation</vt:lpstr>
      <vt:lpstr>Susan Branch Bradford Eppes</vt:lpstr>
      <vt:lpstr>View Toward the Springs Located on Branch’s Property</vt:lpstr>
      <vt:lpstr>This coin was found near the springs on Governor Branch’s property .  It had been in the ground over 100 years when Gov. Branch and his granddaughter  rode on horse back to the springs in 1857.</vt:lpstr>
      <vt:lpstr>During the Bradfords  trip to Enfield they visited Weller’s Vineyard in Halifax County.  Here Sidney Weller had cultivated the scuppernong grapes to perfection.  He was making wine and selling grape vine cuttings throughout the South.  His wine had won awards as far away as Paris, France.  He also allowed visitors  to come to the vineyard and pick grapes to eat.  It was said that his grapes were too large for even a crow to carry away.  After his death his family sold the vineyard to the Garrett brothers who enlarged the operation and changed the name to Medoc Vineyards.  It was in operation  until a fire destroyed it just prior to prohibition.  Today, it is part of  the  Medoc  Mountain State Park in Halifax County. </vt:lpstr>
      <vt:lpstr>Weller’s Vineyard</vt:lpstr>
      <vt:lpstr>The Bradfords  went to Shocco Springs with Gov. Branch in the summer of 1857.  Susan Bradford wrote that there were 500 people there on account of a tournament being held there the following week.  Nearby was the Jones White Sulphur Springs.  Here during the War Mrs. Robert E. Lee and their daughters visited.  It was at the Jones Hotel that General Lee’s daughter Annie Carter Lee died and was buried in the Jone’s family cemetery.  General Lee and his daughter Margaret visited the grave of Annie Carter just months before General Lee’s death.  He was touched by the attention that her grave had received by the local people who had also erected a monument there.  He remarked that she should rest in such a nice spot.  Her remains were moved to Lexington, Virginia, in the 1980’s.</vt:lpstr>
      <vt:lpstr>Jones White Sulphur Springs in Warren County</vt:lpstr>
      <vt:lpstr>Whitaker Town</vt:lpstr>
      <vt:lpstr>Whitaker’s   Chapel</vt:lpstr>
      <vt:lpstr>Strawberry  Hill</vt:lpstr>
      <vt:lpstr>Deed from Governor Branch to Henry Joyner for a lot in Enfield.  It was prepared by Cary Whitaker .   In 22 months Governor  Branch would pass away and in 4 years Cary Whitaker would die from wounds suffered in the closing days of the War for Southern Independence.</vt:lpstr>
      <vt:lpstr>Mass Meeting Grand Ratification Meeting and Pole Raising Breckinridge  &amp; Lane</vt:lpstr>
      <vt:lpstr>The men from Enfield and Halifax County respond to the call  to arms in defense of  their state.</vt:lpstr>
      <vt:lpstr>Governor John Branch had held many political offices during his life both at the state and federal level.  His father had been a colonel in the North Carolina militia and fought the British in the Revolution.  North Carolina refused to ratify the U.S. Constitution until the Bill of Rights had been written.  And now realizing the encroachment of the federal government into the state’s right to govern itself, Governor John Branch placed his support with the Confederate States  of America. </vt:lpstr>
      <vt:lpstr>North Carolina War Between the States Flag First flag ever adopted by the state.</vt:lpstr>
      <vt:lpstr>The  “Enfield Blues”   Co. I, 1st  North Carolina Volunteers</vt:lpstr>
      <vt:lpstr>Johnny Beavans, Simm Whitaker, Billy Beavans, Cary Whitaker</vt:lpstr>
      <vt:lpstr>The Enfield Blues had been formed in response to the John Brown raids in Virginia.  The men of Enfield and the surrounding area drilled and prepared themselves in case there was trouble.  When the governor  of North Carolina called for troops, the Enfield Blues responded and was awarded the designation of Co. F, 1st North Carolina Troops.  They were sent to Virginia where they participated in the first battle of the War, the Battle of Bethel Church . Henry Lawson Wyatt from nearby Tarborough was the first Confederate casualty of the War when he was killed at Bethel Church.  </vt:lpstr>
      <vt:lpstr>Stone at the Grave of  Cary Whitaker</vt:lpstr>
      <vt:lpstr>Governor John Branch’s brother Joseph Branch died and Gov. Branch assumed the responsibility of educating his brother’s children.  Lawrence O’Bryan Branch had practiced law in Florida and edited a newspaper there before coming back to N.C.  He had turned down the position of Secretary of the Treasury under President Buchanan.  He was a president of the Raleigh and Gaston Rail Road.  Had the War not occurred, it is thought that he would have been governor of North Carolina. </vt:lpstr>
      <vt:lpstr>PowerPoint Presentation</vt:lpstr>
      <vt:lpstr>General  Lawrence  O’Bryan  Branch</vt:lpstr>
      <vt:lpstr>Death of General Lawrence O’Bryan Branch</vt:lpstr>
      <vt:lpstr>Grave of General Lawrence O’Bryan Branch Old City Cemetery, Raleigh, N.C.</vt:lpstr>
      <vt:lpstr>John Branch never fully recovered from the death of his favorite nephew Lawrence  O’Bryan Branch.  He was directing the cutting of ice in December of 1862 when he became ill with pneumonia.  He had stated that he wanted to be buried next to his beloved wife Elizabeth Fort Branch in Pine Hill Cemetery but because of the uncertainty of travel due to the War, he decided that it mattered not where his body resided in death and asked to be buried in Enfield.  He was laid to rest in what may have been the old Col. John Bradford Cemetery located on Branch’s property.</vt:lpstr>
      <vt:lpstr>Governor Branch’s Grave  ca. 1871</vt:lpstr>
      <vt:lpstr>Gov. John Branch’s Grave</vt:lpstr>
      <vt:lpstr>Branch-Hunter Headstones</vt:lpstr>
      <vt:lpstr> Gov.  John  Branch’s  Grave  </vt:lpstr>
      <vt:lpstr>Bradford-Branch-Hunter  Cemetery</vt:lpstr>
      <vt:lpstr>With the death of Governor John Branch, the Bradford-Branch story ends in Enfield and Halifax County.  But recent efforts to protect and restore the Reverend Henry Bradford House have caused renewed interest in these important Halifax County families.  It is hoped that through the restoration of the Reverend Henry Bradford House in Historic Halifax that the Bradford-Branch story might be shared for many more generations. </vt:lpstr>
      <vt:lpstr>Through the Bradford House, the story continues………..</vt:lpstr>
      <vt:lpstr>Presented to the Bradford-Branch Gathering  Saturday March 24, 2012  by Jeff E. Dickens  of Halifax County, North Carolina  1996 Tanner Road Littleton, North Carolina   27850 halifaxcotton@yahoo.com</vt:lpstr>
      <vt:lpstr>Suggested reading:  Through Some Eventful Years, Verses from Florida, The Negro of the Old South,  by Susan Bradford Eppes  John Branch by Marshall DeLancy Haywood  Rebel Boast by Manly Wade Wellman  The Journal of Jesse Bernard  located in the Florida Archives</vt:lpstr>
      <vt:lpstr>Custom Show 1</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Curry Roberts</cp:lastModifiedBy>
  <cp:revision>250</cp:revision>
  <dcterms:created xsi:type="dcterms:W3CDTF">2012-03-01T00:29:08Z</dcterms:created>
  <dcterms:modified xsi:type="dcterms:W3CDTF">2013-09-06T15:28:09Z</dcterms:modified>
</cp:coreProperties>
</file>